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586" r:id="rId2"/>
    <p:sldId id="646" r:id="rId3"/>
    <p:sldId id="662" r:id="rId4"/>
    <p:sldId id="647" r:id="rId5"/>
    <p:sldId id="332" r:id="rId6"/>
    <p:sldId id="663" r:id="rId7"/>
    <p:sldId id="377" r:id="rId8"/>
    <p:sldId id="379" r:id="rId9"/>
    <p:sldId id="334" r:id="rId10"/>
    <p:sldId id="664" r:id="rId11"/>
    <p:sldId id="333" r:id="rId12"/>
    <p:sldId id="381" r:id="rId13"/>
    <p:sldId id="380" r:id="rId14"/>
    <p:sldId id="640" r:id="rId15"/>
    <p:sldId id="335" r:id="rId16"/>
    <p:sldId id="383" r:id="rId17"/>
    <p:sldId id="384" r:id="rId18"/>
    <p:sldId id="385" r:id="rId19"/>
    <p:sldId id="672" r:id="rId20"/>
    <p:sldId id="642" r:id="rId21"/>
    <p:sldId id="643" r:id="rId22"/>
    <p:sldId id="673" r:id="rId23"/>
    <p:sldId id="674" r:id="rId2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53" autoAdjust="0"/>
    <p:restoredTop sz="94731"/>
  </p:normalViewPr>
  <p:slideViewPr>
    <p:cSldViewPr snapToGrid="0">
      <p:cViewPr varScale="1">
        <p:scale>
          <a:sx n="78" d="100"/>
          <a:sy n="78" d="100"/>
        </p:scale>
        <p:origin x="108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F1567-E888-4B3A-A78D-AD9E0A441C4C}" type="datetimeFigureOut">
              <a:rPr lang="es-CO" smtClean="0"/>
              <a:t>8/12/2021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8B0F3-69C5-40FA-AA1A-7BDF62A96935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99703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Marcador de imagen de diapositiva 1">
            <a:extLst>
              <a:ext uri="{FF2B5EF4-FFF2-40B4-BE49-F238E27FC236}">
                <a16:creationId xmlns:a16="http://schemas.microsoft.com/office/drawing/2014/main" id="{23C823AF-E945-4647-B4A6-6A18033A20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Marcador de notas 2">
            <a:extLst>
              <a:ext uri="{FF2B5EF4-FFF2-40B4-BE49-F238E27FC236}">
                <a16:creationId xmlns:a16="http://schemas.microsoft.com/office/drawing/2014/main" id="{FD71E41C-8A8D-4D24-99FD-B547922495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>
              <a:latin typeface="Arial" panose="020B0604020202020204" pitchFamily="34" charset="0"/>
            </a:endParaRPr>
          </a:p>
        </p:txBody>
      </p:sp>
      <p:sp>
        <p:nvSpPr>
          <p:cNvPr id="45060" name="Marcador de número de diapositiva 3">
            <a:extLst>
              <a:ext uri="{FF2B5EF4-FFF2-40B4-BE49-F238E27FC236}">
                <a16:creationId xmlns:a16="http://schemas.microsoft.com/office/drawing/2014/main" id="{CA64E025-EE95-4CA1-B045-87AFB3ADD7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A2D0082-E2A5-4C49-9281-166A19898D15}" type="slidenum">
              <a:rPr lang="es-ES" altLang="es-CO" smtClean="0"/>
              <a:pPr/>
              <a:t>14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3360766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C3A82F-3CF5-4367-A748-7A50A5190CE9}" type="slidenum">
              <a:rPr lang="es-ES" altLang="es-CO" smtClean="0"/>
              <a:pPr>
                <a:defRPr/>
              </a:pPr>
              <a:t>17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259595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Marcador de imagen de diapositiva 1">
            <a:extLst>
              <a:ext uri="{FF2B5EF4-FFF2-40B4-BE49-F238E27FC236}">
                <a16:creationId xmlns:a16="http://schemas.microsoft.com/office/drawing/2014/main" id="{5FC48F6F-1AC9-4F1D-987A-FAC78AB20B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Marcador de notas 2">
            <a:extLst>
              <a:ext uri="{FF2B5EF4-FFF2-40B4-BE49-F238E27FC236}">
                <a16:creationId xmlns:a16="http://schemas.microsoft.com/office/drawing/2014/main" id="{F265D915-13E2-45AB-9AC9-DC7352F6EA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>
              <a:latin typeface="Arial" panose="020B0604020202020204" pitchFamily="34" charset="0"/>
            </a:endParaRPr>
          </a:p>
        </p:txBody>
      </p:sp>
      <p:sp>
        <p:nvSpPr>
          <p:cNvPr id="45060" name="Marcador de número de diapositiva 3">
            <a:extLst>
              <a:ext uri="{FF2B5EF4-FFF2-40B4-BE49-F238E27FC236}">
                <a16:creationId xmlns:a16="http://schemas.microsoft.com/office/drawing/2014/main" id="{B67CD7EE-1536-4A17-B24E-2C7B346DA7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976B11A-E499-4284-99D5-B09DB84ACE64}" type="slidenum">
              <a:rPr lang="es-ES" altLang="es-CO" smtClean="0"/>
              <a:pPr/>
              <a:t>20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84161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Marcador de imagen de diapositiva 1">
            <a:extLst>
              <a:ext uri="{FF2B5EF4-FFF2-40B4-BE49-F238E27FC236}">
                <a16:creationId xmlns:a16="http://schemas.microsoft.com/office/drawing/2014/main" id="{5FC48F6F-1AC9-4F1D-987A-FAC78AB20B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Marcador de notas 2">
            <a:extLst>
              <a:ext uri="{FF2B5EF4-FFF2-40B4-BE49-F238E27FC236}">
                <a16:creationId xmlns:a16="http://schemas.microsoft.com/office/drawing/2014/main" id="{F265D915-13E2-45AB-9AC9-DC7352F6EA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>
              <a:latin typeface="Arial" panose="020B0604020202020204" pitchFamily="34" charset="0"/>
            </a:endParaRPr>
          </a:p>
        </p:txBody>
      </p:sp>
      <p:sp>
        <p:nvSpPr>
          <p:cNvPr id="45060" name="Marcador de número de diapositiva 3">
            <a:extLst>
              <a:ext uri="{FF2B5EF4-FFF2-40B4-BE49-F238E27FC236}">
                <a16:creationId xmlns:a16="http://schemas.microsoft.com/office/drawing/2014/main" id="{B67CD7EE-1536-4A17-B24E-2C7B346DA7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976B11A-E499-4284-99D5-B09DB84ACE64}" type="slidenum">
              <a:rPr lang="es-ES" altLang="es-CO" smtClean="0"/>
              <a:pPr/>
              <a:t>21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3131256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Marcador de imagen de diapositiva 1">
            <a:extLst>
              <a:ext uri="{FF2B5EF4-FFF2-40B4-BE49-F238E27FC236}">
                <a16:creationId xmlns:a16="http://schemas.microsoft.com/office/drawing/2014/main" id="{5FC48F6F-1AC9-4F1D-987A-FAC78AB20B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Marcador de notas 2">
            <a:extLst>
              <a:ext uri="{FF2B5EF4-FFF2-40B4-BE49-F238E27FC236}">
                <a16:creationId xmlns:a16="http://schemas.microsoft.com/office/drawing/2014/main" id="{F265D915-13E2-45AB-9AC9-DC7352F6EA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>
              <a:latin typeface="Arial" panose="020B0604020202020204" pitchFamily="34" charset="0"/>
            </a:endParaRPr>
          </a:p>
        </p:txBody>
      </p:sp>
      <p:sp>
        <p:nvSpPr>
          <p:cNvPr id="45060" name="Marcador de número de diapositiva 3">
            <a:extLst>
              <a:ext uri="{FF2B5EF4-FFF2-40B4-BE49-F238E27FC236}">
                <a16:creationId xmlns:a16="http://schemas.microsoft.com/office/drawing/2014/main" id="{B67CD7EE-1536-4A17-B24E-2C7B346DA7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976B11A-E499-4284-99D5-B09DB84ACE64}" type="slidenum">
              <a:rPr lang="es-ES" altLang="es-CO" smtClean="0"/>
              <a:pPr/>
              <a:t>22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450902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Marcador de imagen de diapositiva 1">
            <a:extLst>
              <a:ext uri="{FF2B5EF4-FFF2-40B4-BE49-F238E27FC236}">
                <a16:creationId xmlns:a16="http://schemas.microsoft.com/office/drawing/2014/main" id="{5FC48F6F-1AC9-4F1D-987A-FAC78AB20B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Marcador de notas 2">
            <a:extLst>
              <a:ext uri="{FF2B5EF4-FFF2-40B4-BE49-F238E27FC236}">
                <a16:creationId xmlns:a16="http://schemas.microsoft.com/office/drawing/2014/main" id="{F265D915-13E2-45AB-9AC9-DC7352F6EA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>
              <a:latin typeface="Arial" panose="020B0604020202020204" pitchFamily="34" charset="0"/>
            </a:endParaRPr>
          </a:p>
        </p:txBody>
      </p:sp>
      <p:sp>
        <p:nvSpPr>
          <p:cNvPr id="45060" name="Marcador de número de diapositiva 3">
            <a:extLst>
              <a:ext uri="{FF2B5EF4-FFF2-40B4-BE49-F238E27FC236}">
                <a16:creationId xmlns:a16="http://schemas.microsoft.com/office/drawing/2014/main" id="{B67CD7EE-1536-4A17-B24E-2C7B346DA7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976B11A-E499-4284-99D5-B09DB84ACE64}" type="slidenum">
              <a:rPr lang="es-ES" altLang="es-CO" smtClean="0"/>
              <a:pPr/>
              <a:t>23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381960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B9CD7721-E0EF-4321-9C21-714930F555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A4E15E28-12D9-4179-AD67-9BD9A88F7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F4F97B0D-153D-4490-BA59-F38B826A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5FA558-D514-4141-96B7-2F4FB5783E81}" type="slidenum">
              <a:rPr lang="es-ES" altLang="es-CO"/>
              <a:pPr>
                <a:defRPr/>
              </a:pPr>
              <a:t>‹#›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404887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26CE1051-DD9B-4947-9792-050C2755B0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05534A38-E221-4DF5-9440-9AD2C544E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C5CA6B89-7F60-4325-808F-93205D04E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90923-A08F-4775-A367-6FD48482878E}" type="slidenum">
              <a:rPr lang="es-ES" altLang="es-CO"/>
              <a:pPr>
                <a:defRPr/>
              </a:pPr>
              <a:t>‹#›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3074318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253D3B09-2FC3-4F0E-9CCD-3167D716E7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B84A3B86-F2EB-4079-9759-8D5C1C547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704DA75D-7358-474D-B705-A76F1D188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D6CB7-211B-4AC8-BE9D-A386F9BE7A84}" type="slidenum">
              <a:rPr lang="es-ES" altLang="es-CO"/>
              <a:pPr>
                <a:defRPr/>
              </a:pPr>
              <a:t>‹#›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749862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428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3CCF4ED1-E33E-40DA-B016-F69D6BAE30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4F2BD104-8786-4283-B406-2565E661F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F6DF5F98-58C9-43FC-9AB2-859B01490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8F0AF-26AA-469C-B621-4BA7796DA7AF}" type="slidenum">
              <a:rPr lang="es-ES" altLang="es-CO"/>
              <a:pPr>
                <a:defRPr/>
              </a:pPr>
              <a:t>‹#›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722099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2D2B3A81-A488-4AD8-A463-7B5DE959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73B6B249-406B-4A5D-AF8F-861346175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12AA618E-4C16-4905-ACF7-34FBD4581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F26DC-92D8-40EC-9B2D-A96B64EDB3D1}" type="slidenum">
              <a:rPr lang="es-ES" altLang="es-CO"/>
              <a:pPr>
                <a:defRPr/>
              </a:pPr>
              <a:t>‹#›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3394818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408EA6DA-CCF1-41A1-BA58-147A4D3E4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78C10F38-9E1C-481F-9D42-4AA8A00F3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A96EBCC8-8D6C-4E21-BAEB-BCFC47F63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0042D-725E-4BBE-9E3A-E4EC19F487A2}" type="slidenum">
              <a:rPr lang="es-ES" altLang="es-CO"/>
              <a:pPr>
                <a:defRPr/>
              </a:pPr>
              <a:t>‹#›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4044634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id="{5EA4C0FF-6DA8-4A62-B2B0-5B9BF90EEE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id="{07E83DF3-E62E-4992-9DBD-2E6D33BC6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32D2A90F-9CDE-480A-B188-15E28BFFC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B1A08-337C-43EA-961B-EBD5BA022F57}" type="slidenum">
              <a:rPr lang="es-ES" altLang="es-CO"/>
              <a:pPr>
                <a:defRPr/>
              </a:pPr>
              <a:t>‹#›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021096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D7F5D169-E613-4203-846C-86F5A80F60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83C9A108-183F-4EC1-9C0A-E2EE2F7C1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AFD25D3A-BE1B-445F-8AAA-183CEE9F2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46F8F-12B0-4F93-965F-EF8E25D7309B}" type="slidenum">
              <a:rPr lang="es-ES" altLang="es-CO"/>
              <a:pPr>
                <a:defRPr/>
              </a:pPr>
              <a:t>‹#›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373630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3D86242F-F73D-49B5-82E1-4FA0D993FB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FAE32298-7AE6-4259-8825-2AB2B129C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DE3FBECF-6EE1-4F6A-A476-89C853E73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41848-725C-4FEC-92A2-8E2FD78D6E2F}" type="slidenum">
              <a:rPr lang="es-ES" altLang="es-CO"/>
              <a:pPr>
                <a:defRPr/>
              </a:pPr>
              <a:t>‹#›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3291855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O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40A08671-9D3A-4E66-B656-10707CCD2E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00D48B20-7AFA-4216-B03D-6F781427C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CE57875E-9213-42FD-9514-0C62B0C9E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106B0-B8A8-4762-B258-57365325A743}" type="slidenum">
              <a:rPr lang="es-ES" altLang="es-CO"/>
              <a:pPr>
                <a:defRPr/>
              </a:pPr>
              <a:t>‹#›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4155362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7127F69-6756-B449-B684-4D3BC1E0B83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13" y="5828307"/>
            <a:ext cx="994105" cy="69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9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A013450-F2AC-2C43-B38D-FEE444058B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"/>
          <a:stretch/>
        </p:blipFill>
        <p:spPr>
          <a:xfrm>
            <a:off x="3662951" y="0"/>
            <a:ext cx="5315665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91DF9A9-781E-754B-953C-53BF20E01C19}"/>
              </a:ext>
            </a:extLst>
          </p:cNvPr>
          <p:cNvSpPr txBox="1"/>
          <p:nvPr/>
        </p:nvSpPr>
        <p:spPr>
          <a:xfrm>
            <a:off x="8971720" y="5995655"/>
            <a:ext cx="3220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CO" altLang="es-CO" sz="12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bernalaug@gmail.com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CO" altLang="es-CO" sz="12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cesar.bernal@unisabana.edu.co</a:t>
            </a:r>
          </a:p>
        </p:txBody>
      </p:sp>
    </p:spTree>
    <p:extLst>
      <p:ext uri="{BB962C8B-B14F-4D97-AF65-F5344CB8AC3E}">
        <p14:creationId xmlns:p14="http://schemas.microsoft.com/office/powerpoint/2010/main" val="3943405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3090DEF-3934-BE49-B0D9-2DE13AA2CE2E}"/>
              </a:ext>
            </a:extLst>
          </p:cNvPr>
          <p:cNvSpPr txBox="1">
            <a:spLocks noChangeArrowheads="1"/>
          </p:cNvSpPr>
          <p:nvPr/>
        </p:nvSpPr>
        <p:spPr>
          <a:xfrm>
            <a:off x="1981198" y="567214"/>
            <a:ext cx="8229600" cy="7524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ES" altLang="es-CO" sz="2400" b="1" dirty="0">
                <a:solidFill>
                  <a:srgbClr val="0070C0"/>
                </a:solidFill>
              </a:rPr>
              <a:t>8.7 Barreras para la comunicación humana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5C03B34-43C2-4846-9393-343953399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198" y="1134586"/>
            <a:ext cx="8991600" cy="515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15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4626F9E-D5BC-4DD7-8953-CB3246D9C94B}"/>
              </a:ext>
            </a:extLst>
          </p:cNvPr>
          <p:cNvSpPr txBox="1">
            <a:spLocks noChangeArrowheads="1"/>
          </p:cNvSpPr>
          <p:nvPr/>
        </p:nvSpPr>
        <p:spPr>
          <a:xfrm>
            <a:off x="1981199" y="461735"/>
            <a:ext cx="8229600" cy="7524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ES" altLang="es-CO" sz="2400" b="1" dirty="0">
                <a:solidFill>
                  <a:srgbClr val="0070C0"/>
                </a:solidFill>
              </a:rPr>
              <a:t>8.8 Trabajo en equipo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72E989A-DE00-6440-A6F4-440BD3FC5D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083" y="1214210"/>
            <a:ext cx="9327046" cy="3856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5704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D7A43DC0-9D81-4CE3-B894-101154EEDDBA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554943"/>
            <a:ext cx="8229600" cy="7524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ES" altLang="es-CO" sz="2400" b="1" dirty="0">
                <a:solidFill>
                  <a:srgbClr val="0070C0"/>
                </a:solidFill>
              </a:rPr>
              <a:t>8.9 Diferencia entre grupos y equipos de trabajo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489B5D0-9DE2-3440-B8A3-5B4382C3D3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79" y="1307418"/>
            <a:ext cx="11297019" cy="3569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5343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C4D661DB-7FB3-4831-B899-9B55FCE89F0A}"/>
              </a:ext>
            </a:extLst>
          </p:cNvPr>
          <p:cNvSpPr txBox="1">
            <a:spLocks noChangeArrowheads="1"/>
          </p:cNvSpPr>
          <p:nvPr/>
        </p:nvSpPr>
        <p:spPr>
          <a:xfrm>
            <a:off x="1981198" y="567214"/>
            <a:ext cx="8229600" cy="7524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ES" altLang="es-CO" sz="2400" b="1" dirty="0">
                <a:solidFill>
                  <a:srgbClr val="0070C0"/>
                </a:solidFill>
              </a:rPr>
              <a:t>8.10 Etapas de desarrollo de los equipos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51F0A95-1F06-E440-9291-66F155484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544" y="1198769"/>
            <a:ext cx="8582880" cy="475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84951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Llamada rectangular redondeada">
            <a:extLst>
              <a:ext uri="{FF2B5EF4-FFF2-40B4-BE49-F238E27FC236}">
                <a16:creationId xmlns:a16="http://schemas.microsoft.com/office/drawing/2014/main" id="{B0E797E5-F44D-4211-879D-00BF216FF5C2}"/>
              </a:ext>
            </a:extLst>
          </p:cNvPr>
          <p:cNvSpPr/>
          <p:nvPr/>
        </p:nvSpPr>
        <p:spPr>
          <a:xfrm>
            <a:off x="4122738" y="426564"/>
            <a:ext cx="5150664" cy="928687"/>
          </a:xfrm>
          <a:prstGeom prst="wedgeRoundRect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CO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8.11 Disciplina de los equipos</a:t>
            </a:r>
          </a:p>
          <a:p>
            <a:pPr algn="ctr" eaLnBrk="1" hangingPunct="1">
              <a:defRPr/>
            </a:pPr>
            <a:r>
              <a:rPr lang="es-CO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Algunos interrogantes</a:t>
            </a:r>
          </a:p>
        </p:txBody>
      </p:sp>
      <p:sp>
        <p:nvSpPr>
          <p:cNvPr id="5" name="4 Multidocumento">
            <a:extLst>
              <a:ext uri="{FF2B5EF4-FFF2-40B4-BE49-F238E27FC236}">
                <a16:creationId xmlns:a16="http://schemas.microsoft.com/office/drawing/2014/main" id="{43972BE2-B3D0-47CD-89DF-1B1DD0B87B99}"/>
              </a:ext>
            </a:extLst>
          </p:cNvPr>
          <p:cNvSpPr/>
          <p:nvPr/>
        </p:nvSpPr>
        <p:spPr>
          <a:xfrm>
            <a:off x="7667626" y="3214688"/>
            <a:ext cx="2428875" cy="1357312"/>
          </a:xfrm>
          <a:prstGeom prst="flowChartMultidocumen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¿Qué puede hacer la alta dirección para mejorar su eficacia?</a:t>
            </a:r>
          </a:p>
        </p:txBody>
      </p:sp>
      <p:sp>
        <p:nvSpPr>
          <p:cNvPr id="6" name="5 Rectángulo redondeado">
            <a:extLst>
              <a:ext uri="{FF2B5EF4-FFF2-40B4-BE49-F238E27FC236}">
                <a16:creationId xmlns:a16="http://schemas.microsoft.com/office/drawing/2014/main" id="{5E3BBC6F-72FB-4401-AC9F-4AFF135475A9}"/>
              </a:ext>
            </a:extLst>
          </p:cNvPr>
          <p:cNvSpPr/>
          <p:nvPr/>
        </p:nvSpPr>
        <p:spPr>
          <a:xfrm>
            <a:off x="5118103" y="4668562"/>
            <a:ext cx="2428875" cy="114300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¿Qué diferencia a los equipos de su desempeño?</a:t>
            </a:r>
          </a:p>
        </p:txBody>
      </p:sp>
      <p:sp>
        <p:nvSpPr>
          <p:cNvPr id="8" name="7 Placa">
            <a:extLst>
              <a:ext uri="{FF2B5EF4-FFF2-40B4-BE49-F238E27FC236}">
                <a16:creationId xmlns:a16="http://schemas.microsoft.com/office/drawing/2014/main" id="{941C2BE0-327C-4E39-8DA7-6D00F04CF9BE}"/>
              </a:ext>
            </a:extLst>
          </p:cNvPr>
          <p:cNvSpPr/>
          <p:nvPr/>
        </p:nvSpPr>
        <p:spPr>
          <a:xfrm>
            <a:off x="2546353" y="3442733"/>
            <a:ext cx="2571750" cy="1143000"/>
          </a:xfrm>
          <a:prstGeom prst="plaqu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¿Dónde y cómo los equipos trabajan mejor?</a:t>
            </a:r>
          </a:p>
        </p:txBody>
      </p:sp>
      <p:cxnSp>
        <p:nvCxnSpPr>
          <p:cNvPr id="22" name="21 Conector recto de flecha">
            <a:extLst>
              <a:ext uri="{FF2B5EF4-FFF2-40B4-BE49-F238E27FC236}">
                <a16:creationId xmlns:a16="http://schemas.microsoft.com/office/drawing/2014/main" id="{05C08E25-8F7F-4F0B-B9CF-4569B8D1EAAF}"/>
              </a:ext>
            </a:extLst>
          </p:cNvPr>
          <p:cNvCxnSpPr>
            <a:cxnSpLocks/>
          </p:cNvCxnSpPr>
          <p:nvPr/>
        </p:nvCxnSpPr>
        <p:spPr>
          <a:xfrm flipH="1">
            <a:off x="6478020" y="1336409"/>
            <a:ext cx="48382" cy="3313311"/>
          </a:xfrm>
          <a:prstGeom prst="straightConnector1">
            <a:avLst/>
          </a:prstGeom>
          <a:ln w="22225"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24 Conector recto de flecha">
            <a:extLst>
              <a:ext uri="{FF2B5EF4-FFF2-40B4-BE49-F238E27FC236}">
                <a16:creationId xmlns:a16="http://schemas.microsoft.com/office/drawing/2014/main" id="{95107CF0-E171-41FF-9A90-96A9511D0693}"/>
              </a:ext>
            </a:extLst>
          </p:cNvPr>
          <p:cNvCxnSpPr>
            <a:cxnSpLocks/>
          </p:cNvCxnSpPr>
          <p:nvPr/>
        </p:nvCxnSpPr>
        <p:spPr>
          <a:xfrm flipH="1">
            <a:off x="3985959" y="1350140"/>
            <a:ext cx="2204721" cy="2060020"/>
          </a:xfrm>
          <a:prstGeom prst="straightConnector1">
            <a:avLst/>
          </a:prstGeom>
          <a:ln w="22225"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28 Conector recto de flecha">
            <a:extLst>
              <a:ext uri="{FF2B5EF4-FFF2-40B4-BE49-F238E27FC236}">
                <a16:creationId xmlns:a16="http://schemas.microsoft.com/office/drawing/2014/main" id="{3275FFFD-0E4A-4932-A599-7C9AEABDC0B3}"/>
              </a:ext>
            </a:extLst>
          </p:cNvPr>
          <p:cNvCxnSpPr>
            <a:cxnSpLocks/>
          </p:cNvCxnSpPr>
          <p:nvPr/>
        </p:nvCxnSpPr>
        <p:spPr>
          <a:xfrm>
            <a:off x="7015827" y="1350140"/>
            <a:ext cx="1783943" cy="1893887"/>
          </a:xfrm>
          <a:prstGeom prst="straightConnector1">
            <a:avLst/>
          </a:prstGeom>
          <a:ln w="22225"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889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D35880C7-72CF-4653-A349-DC71F4FBDCF1}"/>
              </a:ext>
            </a:extLst>
          </p:cNvPr>
          <p:cNvSpPr txBox="1">
            <a:spLocks noChangeArrowheads="1"/>
          </p:cNvSpPr>
          <p:nvPr/>
        </p:nvSpPr>
        <p:spPr>
          <a:xfrm>
            <a:off x="1981198" y="567214"/>
            <a:ext cx="8229600" cy="7524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ES" altLang="es-CO" sz="2400" b="1" dirty="0">
                <a:solidFill>
                  <a:srgbClr val="0070C0"/>
                </a:solidFill>
              </a:rPr>
              <a:t>8.12 Estrategias para el desarrollo de los equipos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CC0FA83-41CD-9142-BAE0-0C8F740CB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55" y="969893"/>
            <a:ext cx="10319164" cy="482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99087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1" name="Picture 3" descr="Graf 77 Habilidades trabajo en equipo">
            <a:extLst>
              <a:ext uri="{FF2B5EF4-FFF2-40B4-BE49-F238E27FC236}">
                <a16:creationId xmlns:a16="http://schemas.microsoft.com/office/drawing/2014/main" id="{5CF03002-C69F-4DF4-9EFC-DAB356B83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130" y="928687"/>
            <a:ext cx="7920109" cy="5140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8FCE7202-AB09-4031-8770-F3E55AEA35DD}"/>
              </a:ext>
            </a:extLst>
          </p:cNvPr>
          <p:cNvSpPr txBox="1">
            <a:spLocks noChangeArrowheads="1"/>
          </p:cNvSpPr>
          <p:nvPr/>
        </p:nvSpPr>
        <p:spPr>
          <a:xfrm>
            <a:off x="1981198" y="567214"/>
            <a:ext cx="8229600" cy="7524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ES" altLang="es-CO" sz="2400" b="1" dirty="0">
                <a:solidFill>
                  <a:srgbClr val="0070C0"/>
                </a:solidFill>
              </a:rPr>
              <a:t>8.13 Habilidades para el trabajo en equipo</a:t>
            </a:r>
          </a:p>
        </p:txBody>
      </p:sp>
    </p:spTree>
    <p:extLst>
      <p:ext uri="{BB962C8B-B14F-4D97-AF65-F5344CB8AC3E}">
        <p14:creationId xmlns:p14="http://schemas.microsoft.com/office/powerpoint/2010/main" val="346997232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5" name="Picture 3" descr="Graf 78 Clases de equipos">
            <a:extLst>
              <a:ext uri="{FF2B5EF4-FFF2-40B4-BE49-F238E27FC236}">
                <a16:creationId xmlns:a16="http://schemas.microsoft.com/office/drawing/2014/main" id="{2D540B45-F35D-4906-BA3B-E462B993F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48" y="1414463"/>
            <a:ext cx="7200900" cy="49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7C460432-B6E7-4F18-AC71-8DE8BA904D30}"/>
              </a:ext>
            </a:extLst>
          </p:cNvPr>
          <p:cNvSpPr txBox="1">
            <a:spLocks noChangeArrowheads="1"/>
          </p:cNvSpPr>
          <p:nvPr/>
        </p:nvSpPr>
        <p:spPr>
          <a:xfrm>
            <a:off x="1981198" y="567214"/>
            <a:ext cx="8229600" cy="7524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ES" altLang="es-CO" sz="2400" b="1" dirty="0">
                <a:solidFill>
                  <a:srgbClr val="0070C0"/>
                </a:solidFill>
              </a:rPr>
              <a:t>8.14 Tipos de equipos de trabajo</a:t>
            </a:r>
          </a:p>
        </p:txBody>
      </p:sp>
    </p:spTree>
    <p:extLst>
      <p:ext uri="{BB962C8B-B14F-4D97-AF65-F5344CB8AC3E}">
        <p14:creationId xmlns:p14="http://schemas.microsoft.com/office/powerpoint/2010/main" val="352991976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9" name="Picture 3" descr="Graf 79 copy">
            <a:extLst>
              <a:ext uri="{FF2B5EF4-FFF2-40B4-BE49-F238E27FC236}">
                <a16:creationId xmlns:a16="http://schemas.microsoft.com/office/drawing/2014/main" id="{8A88665D-AEEB-4FCB-807B-A6662FFBC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026" y="968969"/>
            <a:ext cx="8689974" cy="5412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DA68FC9D-1813-4FE3-9EDA-31EA7D687FED}"/>
              </a:ext>
            </a:extLst>
          </p:cNvPr>
          <p:cNvSpPr txBox="1">
            <a:spLocks noChangeArrowheads="1"/>
          </p:cNvSpPr>
          <p:nvPr/>
        </p:nvSpPr>
        <p:spPr>
          <a:xfrm>
            <a:off x="1981198" y="567214"/>
            <a:ext cx="8686802" cy="7524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ES" altLang="es-CO" sz="2400" b="1" dirty="0">
                <a:solidFill>
                  <a:srgbClr val="0070C0"/>
                </a:solidFill>
              </a:rPr>
              <a:t>8.15 Factores de éxito en el desempeño de los equipos de trabajo</a:t>
            </a:r>
          </a:p>
        </p:txBody>
      </p:sp>
    </p:spTree>
    <p:extLst>
      <p:ext uri="{BB962C8B-B14F-4D97-AF65-F5344CB8AC3E}">
        <p14:creationId xmlns:p14="http://schemas.microsoft.com/office/powerpoint/2010/main" val="1524670044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1">
            <a:extLst>
              <a:ext uri="{FF2B5EF4-FFF2-40B4-BE49-F238E27FC236}">
                <a16:creationId xmlns:a16="http://schemas.microsoft.com/office/drawing/2014/main" id="{A47BBA70-4BDB-C84C-9D9F-6368351D6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1" y="549276"/>
            <a:ext cx="7993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2400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8.16 Solución de conflictos</a:t>
            </a:r>
            <a:endParaRPr lang="es-CO" altLang="es-CO" sz="2400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CuadroTexto 2">
            <a:extLst>
              <a:ext uri="{FF2B5EF4-FFF2-40B4-BE49-F238E27FC236}">
                <a16:creationId xmlns:a16="http://schemas.microsoft.com/office/drawing/2014/main" id="{CBA2EF99-5A37-BC4A-91EB-117C7FA89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730" y="1173227"/>
            <a:ext cx="10906540" cy="22467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buClr>
                <a:schemeClr val="accent5"/>
              </a:buClr>
              <a:buSzPct val="115000"/>
              <a:buFont typeface="Wingdings" pitchFamily="2" charset="2"/>
              <a:buChar char="§"/>
              <a:defRPr/>
            </a:pPr>
            <a:r>
              <a:rPr lang="es-CO" sz="1600" b="1" dirty="0">
                <a:solidFill>
                  <a:schemeClr val="accent5"/>
                </a:solidFill>
              </a:rPr>
              <a:t>Conflicto</a:t>
            </a:r>
            <a:endParaRPr lang="es-CO" sz="1600" dirty="0"/>
          </a:p>
          <a:p>
            <a:pPr algn="just">
              <a:defRPr/>
            </a:pPr>
            <a:r>
              <a:rPr lang="es-CO" sz="1600" dirty="0"/>
              <a:t>Situación en la que dos o más personas entran en oposición o desacuerdo porque sus posiciones, intereses, necesidades, deseos o valores son incompatibles o son percibidos como incompatibles.</a:t>
            </a:r>
          </a:p>
          <a:p>
            <a:pPr>
              <a:defRPr/>
            </a:pPr>
            <a:endParaRPr lang="es-CO" sz="16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Clr>
                <a:schemeClr val="accent5"/>
              </a:buClr>
              <a:buSzPct val="115000"/>
              <a:buFont typeface="Wingdings" pitchFamily="2" charset="2"/>
              <a:buChar char="§"/>
              <a:defRPr/>
            </a:pPr>
            <a:r>
              <a:rPr lang="es-CO" sz="1600" b="1" dirty="0">
                <a:solidFill>
                  <a:schemeClr val="accent5"/>
                </a:solidFill>
              </a:rPr>
              <a:t>Negociación o solución de conflictos</a:t>
            </a:r>
            <a:endParaRPr lang="es-CO" sz="1600" dirty="0"/>
          </a:p>
          <a:p>
            <a:pPr algn="just">
              <a:defRPr/>
            </a:pPr>
            <a:r>
              <a:rPr lang="es-CO" sz="1600" dirty="0"/>
              <a:t>Proceso en el cual los actores o partes involucradas en el conflicto llegan a un acuerdo (resolver diferencias), de forma pacífica y a través del uso de la comunicación asertiva.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s-CO" sz="1400" dirty="0"/>
          </a:p>
          <a:p>
            <a:pPr>
              <a:defRPr/>
            </a:pPr>
            <a:r>
              <a:rPr lang="es-CO" sz="1400" dirty="0"/>
              <a:t> 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3EB93EA-5C3E-364A-BB0F-E225F9C1C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926" y="3148356"/>
            <a:ext cx="4562266" cy="30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92567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A59C74D3-5155-0443-9BCA-CEE35C2785C2}"/>
              </a:ext>
            </a:extLst>
          </p:cNvPr>
          <p:cNvSpPr txBox="1"/>
          <p:nvPr/>
        </p:nvSpPr>
        <p:spPr>
          <a:xfrm>
            <a:off x="344575" y="2808092"/>
            <a:ext cx="37440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CO" altLang="es-CO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Capítulo 8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CO" altLang="es-CO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Comunicación, trabajo en equipo y resolución de conflictos organizacionales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BDC1251-9A7D-8746-B80E-102BAAA8DC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4" r="19930"/>
          <a:stretch/>
        </p:blipFill>
        <p:spPr>
          <a:xfrm>
            <a:off x="4333460" y="0"/>
            <a:ext cx="7858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266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Llamada rectangular redondeada">
            <a:extLst>
              <a:ext uri="{FF2B5EF4-FFF2-40B4-BE49-F238E27FC236}">
                <a16:creationId xmlns:a16="http://schemas.microsoft.com/office/drawing/2014/main" id="{C66E76D6-639C-4E89-8C10-31ADEF20C700}"/>
              </a:ext>
            </a:extLst>
          </p:cNvPr>
          <p:cNvSpPr/>
          <p:nvPr/>
        </p:nvSpPr>
        <p:spPr>
          <a:xfrm>
            <a:off x="2307775" y="537090"/>
            <a:ext cx="8283120" cy="928687"/>
          </a:xfrm>
          <a:prstGeom prst="wedgeRoundRect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8.17 Proceso de solución de conflictos – Modelo de Lederach</a:t>
            </a:r>
            <a:endParaRPr lang="es-CO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5" name="4 Multidocumento">
            <a:extLst>
              <a:ext uri="{FF2B5EF4-FFF2-40B4-BE49-F238E27FC236}">
                <a16:creationId xmlns:a16="http://schemas.microsoft.com/office/drawing/2014/main" id="{A7CB8C7B-68C1-4B9E-AF48-EBB360D80074}"/>
              </a:ext>
            </a:extLst>
          </p:cNvPr>
          <p:cNvSpPr/>
          <p:nvPr/>
        </p:nvSpPr>
        <p:spPr>
          <a:xfrm>
            <a:off x="8239125" y="3627068"/>
            <a:ext cx="2428875" cy="1357312"/>
          </a:xfrm>
          <a:prstGeom prst="flowChartMultidocumen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>
                <a:solidFill>
                  <a:schemeClr val="bg1"/>
                </a:solidFill>
                <a:cs typeface="Arial" pitchFamily="34" charset="0"/>
              </a:rPr>
              <a:t>3. Precisar el problema a resolver</a:t>
            </a:r>
          </a:p>
        </p:txBody>
      </p:sp>
      <p:sp>
        <p:nvSpPr>
          <p:cNvPr id="6" name="5 Rectángulo redondeado">
            <a:extLst>
              <a:ext uri="{FF2B5EF4-FFF2-40B4-BE49-F238E27FC236}">
                <a16:creationId xmlns:a16="http://schemas.microsoft.com/office/drawing/2014/main" id="{F94FEC43-AC7C-4C6C-8A2D-D14065F34C60}"/>
              </a:ext>
            </a:extLst>
          </p:cNvPr>
          <p:cNvSpPr/>
          <p:nvPr/>
        </p:nvSpPr>
        <p:spPr>
          <a:xfrm>
            <a:off x="5336440" y="4614551"/>
            <a:ext cx="2701244" cy="114300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lvl="0">
              <a:defRPr/>
            </a:pPr>
            <a:r>
              <a:rPr lang="es-CO" b="1" dirty="0">
                <a:solidFill>
                  <a:schemeClr val="bg1"/>
                </a:solidFill>
              </a:rPr>
              <a:t>2. Definir el proceso a seguir para la solución del conflicto.</a:t>
            </a:r>
          </a:p>
        </p:txBody>
      </p:sp>
      <p:sp>
        <p:nvSpPr>
          <p:cNvPr id="8" name="7 Placa">
            <a:extLst>
              <a:ext uri="{FF2B5EF4-FFF2-40B4-BE49-F238E27FC236}">
                <a16:creationId xmlns:a16="http://schemas.microsoft.com/office/drawing/2014/main" id="{36530B33-F1DD-466A-87CF-06629D619C09}"/>
              </a:ext>
            </a:extLst>
          </p:cNvPr>
          <p:cNvSpPr/>
          <p:nvPr/>
        </p:nvSpPr>
        <p:spPr>
          <a:xfrm>
            <a:off x="2563249" y="3454831"/>
            <a:ext cx="2571750" cy="1143000"/>
          </a:xfrm>
          <a:prstGeom prst="plaqu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>
                <a:solidFill>
                  <a:schemeClr val="bg1"/>
                </a:solidFill>
                <a:cs typeface="Arial" pitchFamily="34" charset="0"/>
              </a:rPr>
              <a:t>1. Identificar las personas involucradas y afectadas por el conflicto</a:t>
            </a:r>
          </a:p>
        </p:txBody>
      </p:sp>
      <p:cxnSp>
        <p:nvCxnSpPr>
          <p:cNvPr id="22" name="21 Conector recto de flecha">
            <a:extLst>
              <a:ext uri="{FF2B5EF4-FFF2-40B4-BE49-F238E27FC236}">
                <a16:creationId xmlns:a16="http://schemas.microsoft.com/office/drawing/2014/main" id="{23762584-96B1-4F0F-9E76-4EB83382350C}"/>
              </a:ext>
            </a:extLst>
          </p:cNvPr>
          <p:cNvCxnSpPr>
            <a:cxnSpLocks/>
          </p:cNvCxnSpPr>
          <p:nvPr/>
        </p:nvCxnSpPr>
        <p:spPr>
          <a:xfrm>
            <a:off x="6520631" y="1358348"/>
            <a:ext cx="0" cy="3239483"/>
          </a:xfrm>
          <a:prstGeom prst="straightConnector1">
            <a:avLst/>
          </a:prstGeom>
          <a:ln w="22225"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24 Conector recto de flecha">
            <a:extLst>
              <a:ext uri="{FF2B5EF4-FFF2-40B4-BE49-F238E27FC236}">
                <a16:creationId xmlns:a16="http://schemas.microsoft.com/office/drawing/2014/main" id="{749431D4-376D-4F2C-B624-61EB9F8ED524}"/>
              </a:ext>
            </a:extLst>
          </p:cNvPr>
          <p:cNvCxnSpPr>
            <a:cxnSpLocks/>
          </p:cNvCxnSpPr>
          <p:nvPr/>
        </p:nvCxnSpPr>
        <p:spPr>
          <a:xfrm flipH="1">
            <a:off x="4093289" y="1303217"/>
            <a:ext cx="1980855" cy="2151614"/>
          </a:xfrm>
          <a:prstGeom prst="straightConnector1">
            <a:avLst/>
          </a:prstGeom>
          <a:ln w="22225"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28 Conector recto de flecha">
            <a:extLst>
              <a:ext uri="{FF2B5EF4-FFF2-40B4-BE49-F238E27FC236}">
                <a16:creationId xmlns:a16="http://schemas.microsoft.com/office/drawing/2014/main" id="{03FBCD84-BD80-4F34-9A00-826B10639CB2}"/>
              </a:ext>
            </a:extLst>
          </p:cNvPr>
          <p:cNvCxnSpPr>
            <a:cxnSpLocks/>
          </p:cNvCxnSpPr>
          <p:nvPr/>
        </p:nvCxnSpPr>
        <p:spPr>
          <a:xfrm>
            <a:off x="6997305" y="1425606"/>
            <a:ext cx="2233781" cy="2201462"/>
          </a:xfrm>
          <a:prstGeom prst="straightConnector1">
            <a:avLst/>
          </a:prstGeom>
          <a:ln w="22225"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5430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Llamada rectangular redondeada">
            <a:extLst>
              <a:ext uri="{FF2B5EF4-FFF2-40B4-BE49-F238E27FC236}">
                <a16:creationId xmlns:a16="http://schemas.microsoft.com/office/drawing/2014/main" id="{C66E76D6-639C-4E89-8C10-31ADEF20C700}"/>
              </a:ext>
            </a:extLst>
          </p:cNvPr>
          <p:cNvSpPr/>
          <p:nvPr/>
        </p:nvSpPr>
        <p:spPr>
          <a:xfrm>
            <a:off x="1959429" y="537090"/>
            <a:ext cx="8955314" cy="928687"/>
          </a:xfrm>
          <a:prstGeom prst="wedgeRoundRectCallout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8.18 Proceso de solución de conflictos – Modelo gana-gana</a:t>
            </a:r>
            <a:endParaRPr lang="es-CO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Multidocumento">
            <a:extLst>
              <a:ext uri="{FF2B5EF4-FFF2-40B4-BE49-F238E27FC236}">
                <a16:creationId xmlns:a16="http://schemas.microsoft.com/office/drawing/2014/main" id="{A7CB8C7B-68C1-4B9E-AF48-EBB360D80074}"/>
              </a:ext>
            </a:extLst>
          </p:cNvPr>
          <p:cNvSpPr/>
          <p:nvPr/>
        </p:nvSpPr>
        <p:spPr>
          <a:xfrm>
            <a:off x="8304384" y="4007589"/>
            <a:ext cx="2428875" cy="1357312"/>
          </a:xfrm>
          <a:prstGeom prst="flowChartMultidocumen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>
                <a:solidFill>
                  <a:schemeClr val="bg1"/>
                </a:solidFill>
                <a:cs typeface="Arial" pitchFamily="34" charset="0"/>
              </a:rPr>
              <a:t>3. Identificar alternativas de solución</a:t>
            </a:r>
          </a:p>
        </p:txBody>
      </p:sp>
      <p:sp>
        <p:nvSpPr>
          <p:cNvPr id="6" name="5 Rectángulo redondeado">
            <a:extLst>
              <a:ext uri="{FF2B5EF4-FFF2-40B4-BE49-F238E27FC236}">
                <a16:creationId xmlns:a16="http://schemas.microsoft.com/office/drawing/2014/main" id="{F94FEC43-AC7C-4C6C-8A2D-D14065F34C60}"/>
              </a:ext>
            </a:extLst>
          </p:cNvPr>
          <p:cNvSpPr/>
          <p:nvPr/>
        </p:nvSpPr>
        <p:spPr>
          <a:xfrm>
            <a:off x="5310642" y="5183806"/>
            <a:ext cx="2701244" cy="1143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lvl="0" algn="ctr">
              <a:defRPr/>
            </a:pPr>
            <a:r>
              <a:rPr lang="es-CO" b="1" dirty="0">
                <a:solidFill>
                  <a:schemeClr val="bg1"/>
                </a:solidFill>
              </a:rPr>
              <a:t>4. Definir criterios de verificación del avance en la solución del conflicto</a:t>
            </a:r>
          </a:p>
        </p:txBody>
      </p:sp>
      <p:sp>
        <p:nvSpPr>
          <p:cNvPr id="7" name="6 Cheurón">
            <a:extLst>
              <a:ext uri="{FF2B5EF4-FFF2-40B4-BE49-F238E27FC236}">
                <a16:creationId xmlns:a16="http://schemas.microsoft.com/office/drawing/2014/main" id="{90B78DBA-5B5A-4BA7-8ACC-7AE9186E3266}"/>
              </a:ext>
            </a:extLst>
          </p:cNvPr>
          <p:cNvSpPr/>
          <p:nvPr/>
        </p:nvSpPr>
        <p:spPr>
          <a:xfrm>
            <a:off x="8254973" y="2296632"/>
            <a:ext cx="2685142" cy="1071563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CO" b="1" dirty="0">
                <a:solidFill>
                  <a:schemeClr val="bg1"/>
                </a:solidFill>
              </a:rPr>
              <a:t>2. Diferenciar  los intereses de las posiciones</a:t>
            </a:r>
          </a:p>
        </p:txBody>
      </p:sp>
      <p:sp>
        <p:nvSpPr>
          <p:cNvPr id="8" name="7 Placa">
            <a:extLst>
              <a:ext uri="{FF2B5EF4-FFF2-40B4-BE49-F238E27FC236}">
                <a16:creationId xmlns:a16="http://schemas.microsoft.com/office/drawing/2014/main" id="{36530B33-F1DD-466A-87CF-06629D619C09}"/>
              </a:ext>
            </a:extLst>
          </p:cNvPr>
          <p:cNvSpPr/>
          <p:nvPr/>
        </p:nvSpPr>
        <p:spPr>
          <a:xfrm>
            <a:off x="2524125" y="4086225"/>
            <a:ext cx="2571750" cy="1143000"/>
          </a:xfrm>
          <a:prstGeom prst="plaque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>
                <a:solidFill>
                  <a:schemeClr val="bg1"/>
                </a:solidFill>
                <a:cs typeface="Arial" pitchFamily="34" charset="0"/>
              </a:rPr>
              <a:t>5. Asumir compromiso con el cambio</a:t>
            </a:r>
            <a:endParaRPr lang="es-E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0 Pentágono regular">
            <a:extLst>
              <a:ext uri="{FF2B5EF4-FFF2-40B4-BE49-F238E27FC236}">
                <a16:creationId xmlns:a16="http://schemas.microsoft.com/office/drawing/2014/main" id="{C504D375-0B01-40D7-874B-EC6E22EDC226}"/>
              </a:ext>
            </a:extLst>
          </p:cNvPr>
          <p:cNvSpPr/>
          <p:nvPr/>
        </p:nvSpPr>
        <p:spPr>
          <a:xfrm>
            <a:off x="1666875" y="2286001"/>
            <a:ext cx="3429000" cy="1285875"/>
          </a:xfrm>
          <a:prstGeom prst="pentagon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s-ES" b="1" dirty="0">
                <a:solidFill>
                  <a:schemeClr val="bg1"/>
                </a:solidFill>
                <a:cs typeface="Arial" pitchFamily="34" charset="0"/>
              </a:rPr>
              <a:t>1.   Separar las personas del problema</a:t>
            </a:r>
          </a:p>
        </p:txBody>
      </p:sp>
      <p:cxnSp>
        <p:nvCxnSpPr>
          <p:cNvPr id="20" name="19 Conector recto de flecha">
            <a:extLst>
              <a:ext uri="{FF2B5EF4-FFF2-40B4-BE49-F238E27FC236}">
                <a16:creationId xmlns:a16="http://schemas.microsoft.com/office/drawing/2014/main" id="{DA1C0828-7CAA-4E09-8F59-44AEA8882F59}"/>
              </a:ext>
            </a:extLst>
          </p:cNvPr>
          <p:cNvCxnSpPr>
            <a:cxnSpLocks/>
          </p:cNvCxnSpPr>
          <p:nvPr/>
        </p:nvCxnSpPr>
        <p:spPr>
          <a:xfrm flipH="1">
            <a:off x="3524250" y="1411357"/>
            <a:ext cx="2571750" cy="874643"/>
          </a:xfrm>
          <a:prstGeom prst="straightConnector1">
            <a:avLst/>
          </a:prstGeom>
          <a:ln w="22225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21 Conector recto de flecha">
            <a:extLst>
              <a:ext uri="{FF2B5EF4-FFF2-40B4-BE49-F238E27FC236}">
                <a16:creationId xmlns:a16="http://schemas.microsoft.com/office/drawing/2014/main" id="{23762584-96B1-4F0F-9E76-4EB83382350C}"/>
              </a:ext>
            </a:extLst>
          </p:cNvPr>
          <p:cNvCxnSpPr>
            <a:cxnSpLocks/>
            <a:endCxn id="6" idx="0"/>
          </p:cNvCxnSpPr>
          <p:nvPr/>
        </p:nvCxnSpPr>
        <p:spPr>
          <a:xfrm>
            <a:off x="6661264" y="1364974"/>
            <a:ext cx="0" cy="3818832"/>
          </a:xfrm>
          <a:prstGeom prst="straightConnector1">
            <a:avLst/>
          </a:prstGeom>
          <a:ln w="22225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24 Conector recto de flecha">
            <a:extLst>
              <a:ext uri="{FF2B5EF4-FFF2-40B4-BE49-F238E27FC236}">
                <a16:creationId xmlns:a16="http://schemas.microsoft.com/office/drawing/2014/main" id="{749431D4-376D-4F2C-B624-61EB9F8ED524}"/>
              </a:ext>
            </a:extLst>
          </p:cNvPr>
          <p:cNvCxnSpPr>
            <a:cxnSpLocks/>
          </p:cNvCxnSpPr>
          <p:nvPr/>
        </p:nvCxnSpPr>
        <p:spPr>
          <a:xfrm flipH="1">
            <a:off x="4916557" y="1411357"/>
            <a:ext cx="1398104" cy="2674868"/>
          </a:xfrm>
          <a:prstGeom prst="straightConnector1">
            <a:avLst/>
          </a:prstGeom>
          <a:ln w="22225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28 Conector recto de flecha">
            <a:extLst>
              <a:ext uri="{FF2B5EF4-FFF2-40B4-BE49-F238E27FC236}">
                <a16:creationId xmlns:a16="http://schemas.microsoft.com/office/drawing/2014/main" id="{03FBCD84-BD80-4F34-9A00-826B10639CB2}"/>
              </a:ext>
            </a:extLst>
          </p:cNvPr>
          <p:cNvCxnSpPr>
            <a:cxnSpLocks/>
          </p:cNvCxnSpPr>
          <p:nvPr/>
        </p:nvCxnSpPr>
        <p:spPr>
          <a:xfrm>
            <a:off x="6835492" y="1411357"/>
            <a:ext cx="1626337" cy="2719319"/>
          </a:xfrm>
          <a:prstGeom prst="straightConnector1">
            <a:avLst/>
          </a:prstGeom>
          <a:ln w="22225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31 Conector recto de flecha">
            <a:extLst>
              <a:ext uri="{FF2B5EF4-FFF2-40B4-BE49-F238E27FC236}">
                <a16:creationId xmlns:a16="http://schemas.microsoft.com/office/drawing/2014/main" id="{BE30C2C9-241C-4B3E-95CC-79C8E95E06F0}"/>
              </a:ext>
            </a:extLst>
          </p:cNvPr>
          <p:cNvCxnSpPr>
            <a:cxnSpLocks/>
          </p:cNvCxnSpPr>
          <p:nvPr/>
        </p:nvCxnSpPr>
        <p:spPr>
          <a:xfrm>
            <a:off x="7191358" y="1325566"/>
            <a:ext cx="2277320" cy="960434"/>
          </a:xfrm>
          <a:prstGeom prst="straightConnector1">
            <a:avLst/>
          </a:prstGeom>
          <a:ln w="22225">
            <a:solidFill>
              <a:schemeClr val="bg2">
                <a:lumMod val="50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5901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">
            <a:extLst>
              <a:ext uri="{FF2B5EF4-FFF2-40B4-BE49-F238E27FC236}">
                <a16:creationId xmlns:a16="http://schemas.microsoft.com/office/drawing/2014/main" id="{4B0D16E4-5E9F-FA4A-887C-8A940C0E7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1" y="549276"/>
            <a:ext cx="7993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2400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8.19 Principales errores en la solución de conflictos</a:t>
            </a:r>
          </a:p>
        </p:txBody>
      </p:sp>
      <p:sp>
        <p:nvSpPr>
          <p:cNvPr id="14" name="CuadroTexto 2">
            <a:extLst>
              <a:ext uri="{FF2B5EF4-FFF2-40B4-BE49-F238E27FC236}">
                <a16:creationId xmlns:a16="http://schemas.microsoft.com/office/drawing/2014/main" id="{A1835D2F-42B3-7949-81D5-98BEEBE6F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5522" y="1128402"/>
            <a:ext cx="7561263" cy="437042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buClr>
                <a:schemeClr val="accent5"/>
              </a:buClr>
              <a:buSzPct val="115000"/>
              <a:buFont typeface="Wingdings" pitchFamily="2" charset="2"/>
              <a:buChar char="§"/>
              <a:defRPr/>
            </a:pPr>
            <a:endParaRPr lang="es-CO" sz="1400" dirty="0"/>
          </a:p>
          <a:p>
            <a:pPr marL="285750" indent="-285750">
              <a:buClr>
                <a:schemeClr val="accent5"/>
              </a:buClr>
              <a:buSzPct val="115000"/>
              <a:buFont typeface="Wingdings" pitchFamily="2" charset="2"/>
              <a:buChar char="§"/>
              <a:defRPr/>
            </a:pPr>
            <a:r>
              <a:rPr lang="es-CO" sz="1600" dirty="0"/>
              <a:t>Improvisación por parte de los negociadores del conflicto.</a:t>
            </a:r>
          </a:p>
          <a:p>
            <a:pPr marL="285750" indent="-285750">
              <a:buClr>
                <a:schemeClr val="accent5"/>
              </a:buClr>
              <a:buSzPct val="115000"/>
              <a:buFont typeface="Wingdings" pitchFamily="2" charset="2"/>
              <a:buChar char="§"/>
              <a:defRPr/>
            </a:pPr>
            <a:endParaRPr lang="es-CO" sz="1600" dirty="0"/>
          </a:p>
          <a:p>
            <a:pPr marL="285750" indent="-285750">
              <a:buClr>
                <a:schemeClr val="accent5"/>
              </a:buClr>
              <a:buSzPct val="115000"/>
              <a:buFont typeface="Wingdings" pitchFamily="2" charset="2"/>
              <a:buChar char="§"/>
              <a:defRPr/>
            </a:pPr>
            <a:r>
              <a:rPr lang="es-CO" sz="1600" dirty="0"/>
              <a:t>Falta de claridad en los objetivos de la negociación.</a:t>
            </a:r>
          </a:p>
          <a:p>
            <a:pPr marL="285750" indent="-285750">
              <a:buClr>
                <a:schemeClr val="accent5"/>
              </a:buClr>
              <a:buSzPct val="115000"/>
              <a:buFont typeface="Wingdings" pitchFamily="2" charset="2"/>
              <a:buChar char="§"/>
              <a:defRPr/>
            </a:pPr>
            <a:endParaRPr lang="es-CO" sz="1600" dirty="0"/>
          </a:p>
          <a:p>
            <a:pPr marL="285750" indent="-285750">
              <a:buClr>
                <a:schemeClr val="accent5"/>
              </a:buClr>
              <a:buSzPct val="115000"/>
              <a:buFont typeface="Wingdings" pitchFamily="2" charset="2"/>
              <a:buChar char="§"/>
              <a:defRPr/>
            </a:pPr>
            <a:r>
              <a:rPr lang="es-CO" sz="1600" dirty="0"/>
              <a:t>Superficialidad en la información.</a:t>
            </a:r>
          </a:p>
          <a:p>
            <a:pPr marL="285750" indent="-285750">
              <a:buClr>
                <a:schemeClr val="accent5"/>
              </a:buClr>
              <a:buSzPct val="115000"/>
              <a:buFont typeface="Wingdings" pitchFamily="2" charset="2"/>
              <a:buChar char="§"/>
              <a:defRPr/>
            </a:pPr>
            <a:endParaRPr lang="es-CO" sz="1600" dirty="0"/>
          </a:p>
          <a:p>
            <a:pPr marL="285750" indent="-285750">
              <a:buClr>
                <a:schemeClr val="accent5"/>
              </a:buClr>
              <a:buSzPct val="115000"/>
              <a:buFont typeface="Wingdings" pitchFamily="2" charset="2"/>
              <a:buChar char="§"/>
              <a:defRPr/>
            </a:pPr>
            <a:r>
              <a:rPr lang="es-CO" sz="1600" dirty="0"/>
              <a:t>Desconocimiento de la contraparte.</a:t>
            </a:r>
          </a:p>
          <a:p>
            <a:pPr marL="285750" indent="-285750">
              <a:buClr>
                <a:schemeClr val="accent5"/>
              </a:buClr>
              <a:buSzPct val="115000"/>
              <a:buFont typeface="Wingdings" pitchFamily="2" charset="2"/>
              <a:buChar char="§"/>
              <a:defRPr/>
            </a:pPr>
            <a:endParaRPr lang="es-CO" sz="1600" dirty="0"/>
          </a:p>
          <a:p>
            <a:pPr marL="285750" indent="-285750">
              <a:buClr>
                <a:schemeClr val="accent5"/>
              </a:buClr>
              <a:buSzPct val="115000"/>
              <a:buFont typeface="Wingdings" pitchFamily="2" charset="2"/>
              <a:buChar char="§"/>
              <a:defRPr/>
            </a:pPr>
            <a:r>
              <a:rPr lang="es-CO" sz="1600" dirty="0"/>
              <a:t>Ceder la iniciativa a la contraparte.</a:t>
            </a:r>
          </a:p>
          <a:p>
            <a:pPr marL="285750" indent="-285750">
              <a:buClr>
                <a:schemeClr val="accent5"/>
              </a:buClr>
              <a:buSzPct val="115000"/>
              <a:buFont typeface="Wingdings" pitchFamily="2" charset="2"/>
              <a:buChar char="§"/>
              <a:defRPr/>
            </a:pPr>
            <a:endParaRPr lang="es-CO" sz="1600" dirty="0"/>
          </a:p>
          <a:p>
            <a:pPr marL="285750" indent="-285750">
              <a:buClr>
                <a:schemeClr val="accent5"/>
              </a:buClr>
              <a:buSzPct val="115000"/>
              <a:buFont typeface="Wingdings" pitchFamily="2" charset="2"/>
              <a:buChar char="§"/>
              <a:defRPr/>
            </a:pPr>
            <a:r>
              <a:rPr lang="es-CO" sz="1600" dirty="0"/>
              <a:t>Dejarse llevar por las emociones.</a:t>
            </a:r>
          </a:p>
          <a:p>
            <a:pPr marL="285750" indent="-285750">
              <a:buClr>
                <a:schemeClr val="accent5"/>
              </a:buClr>
              <a:buSzPct val="115000"/>
              <a:buFont typeface="Wingdings" pitchFamily="2" charset="2"/>
              <a:buChar char="§"/>
              <a:defRPr/>
            </a:pPr>
            <a:endParaRPr lang="es-CO" sz="1600" dirty="0"/>
          </a:p>
          <a:p>
            <a:pPr marL="285750" indent="-285750">
              <a:buClr>
                <a:schemeClr val="accent5"/>
              </a:buClr>
              <a:buSzPct val="115000"/>
              <a:buFont typeface="Wingdings" pitchFamily="2" charset="2"/>
              <a:buChar char="§"/>
              <a:defRPr/>
            </a:pPr>
            <a:r>
              <a:rPr lang="es-CO" sz="1600" dirty="0"/>
              <a:t>Menospreciar a la otra contraparte.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s-CO" sz="1400" dirty="0"/>
          </a:p>
          <a:p>
            <a:pPr>
              <a:defRPr/>
            </a:pPr>
            <a:r>
              <a:rPr lang="es-CO" sz="1400" dirty="0"/>
              <a:t> </a:t>
            </a:r>
          </a:p>
          <a:p>
            <a:pPr>
              <a:defRPr/>
            </a:pPr>
            <a:endParaRPr lang="es-CO" sz="1400" dirty="0"/>
          </a:p>
          <a:p>
            <a:pPr>
              <a:defRPr/>
            </a:pPr>
            <a:endParaRPr lang="es-CO" sz="1400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C86C4C6A-CF92-6C48-8CEE-3DB349E9F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930" y="1752820"/>
            <a:ext cx="4028791" cy="268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7193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1">
            <a:extLst>
              <a:ext uri="{FF2B5EF4-FFF2-40B4-BE49-F238E27FC236}">
                <a16:creationId xmlns:a16="http://schemas.microsoft.com/office/drawing/2014/main" id="{F3E598F7-6B9B-DF4E-814A-84AC6AC41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651" y="549276"/>
            <a:ext cx="79930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2400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8.20 Rasgos de los buenos solucionadores de conflictos</a:t>
            </a:r>
            <a:endParaRPr lang="es-CO" altLang="es-CO" sz="2400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CuadroTexto 2">
            <a:extLst>
              <a:ext uri="{FF2B5EF4-FFF2-40B4-BE49-F238E27FC236}">
                <a16:creationId xmlns:a16="http://schemas.microsoft.com/office/drawing/2014/main" id="{ECA95E8E-9787-7F43-BE6E-CE81D3D23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253" y="1273560"/>
            <a:ext cx="10575234" cy="246221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85750" indent="-285750">
              <a:buClr>
                <a:schemeClr val="accent5"/>
              </a:buClr>
              <a:buSzPct val="115000"/>
              <a:buFont typeface="Wingdings" pitchFamily="2" charset="2"/>
              <a:buChar char="§"/>
              <a:defRPr/>
            </a:pPr>
            <a:r>
              <a:rPr lang="es-CO" sz="1400" dirty="0"/>
              <a:t>Conocen sobre el manejo de conflictos y sobre el proceso de la negociación.</a:t>
            </a:r>
          </a:p>
          <a:p>
            <a:pPr marL="285750" indent="-285750">
              <a:buClr>
                <a:schemeClr val="accent5"/>
              </a:buClr>
              <a:buSzPct val="115000"/>
              <a:buFont typeface="Wingdings" pitchFamily="2" charset="2"/>
              <a:buChar char="§"/>
              <a:defRPr/>
            </a:pPr>
            <a:r>
              <a:rPr lang="es-CO" sz="1400" dirty="0"/>
              <a:t>Son honestos y respetuosos.</a:t>
            </a:r>
          </a:p>
          <a:p>
            <a:pPr marL="285750" indent="-285750">
              <a:buClr>
                <a:schemeClr val="accent5"/>
              </a:buClr>
              <a:buSzPct val="115000"/>
              <a:buFont typeface="Wingdings" pitchFamily="2" charset="2"/>
              <a:buChar char="§"/>
              <a:defRPr/>
            </a:pPr>
            <a:r>
              <a:rPr lang="es-CO" sz="1400" dirty="0"/>
              <a:t>Tienen entusiasmo por lograr un buen acuerdo.</a:t>
            </a:r>
          </a:p>
          <a:p>
            <a:pPr marL="285750" indent="-285750">
              <a:buClr>
                <a:schemeClr val="accent5"/>
              </a:buClr>
              <a:buSzPct val="115000"/>
              <a:buFont typeface="Wingdings" pitchFamily="2" charset="2"/>
              <a:buChar char="§"/>
              <a:defRPr/>
            </a:pPr>
            <a:r>
              <a:rPr lang="es-CO" sz="1400" dirty="0"/>
              <a:t>Son buenos comunicadores para captar el interés del otro.</a:t>
            </a:r>
          </a:p>
          <a:p>
            <a:pPr marL="285750" indent="-285750">
              <a:buClr>
                <a:schemeClr val="accent5"/>
              </a:buClr>
              <a:buSzPct val="115000"/>
              <a:buFont typeface="Wingdings" pitchFamily="2" charset="2"/>
              <a:buChar char="§"/>
              <a:defRPr/>
            </a:pPr>
            <a:r>
              <a:rPr lang="es-CO" sz="1400" dirty="0"/>
              <a:t>Son persuasivos y convincentes. </a:t>
            </a:r>
          </a:p>
          <a:p>
            <a:pPr marL="285750" indent="-285750">
              <a:buClr>
                <a:schemeClr val="accent5"/>
              </a:buClr>
              <a:buSzPct val="115000"/>
              <a:buFont typeface="Wingdings" pitchFamily="2" charset="2"/>
              <a:buChar char="§"/>
              <a:defRPr/>
            </a:pPr>
            <a:r>
              <a:rPr lang="es-CO" sz="1400" dirty="0"/>
              <a:t>Son buenos observadores. </a:t>
            </a:r>
          </a:p>
          <a:p>
            <a:pPr marL="285750" indent="-285750">
              <a:buClr>
                <a:schemeClr val="accent5"/>
              </a:buClr>
              <a:buSzPct val="115000"/>
              <a:buFont typeface="Wingdings" pitchFamily="2" charset="2"/>
              <a:buChar char="§"/>
              <a:defRPr/>
            </a:pPr>
            <a:r>
              <a:rPr lang="es-CO" sz="1400" dirty="0"/>
              <a:t>Son sociables: saben entablar relaciones personales efectivas y dar confianza.</a:t>
            </a:r>
          </a:p>
          <a:p>
            <a:pPr marL="285750" indent="-285750">
              <a:buClr>
                <a:schemeClr val="accent5"/>
              </a:buClr>
              <a:buSzPct val="115000"/>
              <a:buFont typeface="Wingdings" pitchFamily="2" charset="2"/>
              <a:buChar char="§"/>
              <a:defRPr/>
            </a:pPr>
            <a:r>
              <a:rPr lang="es-CO" sz="1400" dirty="0"/>
              <a:t>Son ágiles para captar los puntos de acuerdo, de desacuerdo y buscan soluciones.</a:t>
            </a:r>
          </a:p>
          <a:p>
            <a:pPr marL="285750" indent="-285750">
              <a:buClr>
                <a:schemeClr val="accent5"/>
              </a:buClr>
              <a:buSzPct val="115000"/>
              <a:buFont typeface="Wingdings" pitchFamily="2" charset="2"/>
              <a:buChar char="§"/>
              <a:defRPr/>
            </a:pPr>
            <a:r>
              <a:rPr lang="es-CO" sz="1400" dirty="0"/>
              <a:t>Son calmados para no cerrar acuerdos por miedo a perderlos. </a:t>
            </a:r>
          </a:p>
          <a:p>
            <a:pPr marL="285750" indent="-285750">
              <a:buClr>
                <a:schemeClr val="accent5"/>
              </a:buClr>
              <a:buSzPct val="115000"/>
              <a:buFont typeface="Wingdings" pitchFamily="2" charset="2"/>
              <a:buChar char="§"/>
              <a:defRPr/>
            </a:pPr>
            <a:r>
              <a:rPr lang="es-CO" sz="1400" dirty="0"/>
              <a:t>Son innovadores para encontrar la manera de superar los obstáculos y las soluciones novedosas a los problemas. </a:t>
            </a:r>
          </a:p>
          <a:p>
            <a:pPr>
              <a:defRPr/>
            </a:pPr>
            <a:endParaRPr lang="es-CO" sz="14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9B055BE-0BB8-4E44-A6A5-AEBC9989E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973" y="3678148"/>
            <a:ext cx="3846880" cy="258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354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CAA9D50-F980-4040-979D-803A7820E16F}"/>
              </a:ext>
            </a:extLst>
          </p:cNvPr>
          <p:cNvSpPr txBox="1">
            <a:spLocks noChangeArrowheads="1"/>
          </p:cNvSpPr>
          <p:nvPr/>
        </p:nvSpPr>
        <p:spPr>
          <a:xfrm>
            <a:off x="965764" y="338194"/>
            <a:ext cx="3149035" cy="271374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s-CO" altLang="es-CO" sz="2400" b="1" dirty="0">
                <a:solidFill>
                  <a:srgbClr val="0070C0"/>
                </a:solidFill>
              </a:rPr>
              <a:t>”La forma en que nos comunicamos con otros y con nosotros mismos, determina la calidad de nuestras vidas”.</a:t>
            </a:r>
          </a:p>
          <a:p>
            <a:pPr eaLnBrk="1" hangingPunct="1">
              <a:defRPr/>
            </a:pPr>
            <a:r>
              <a:rPr lang="es-CO" altLang="es-CO" sz="2400" b="1" dirty="0">
                <a:solidFill>
                  <a:schemeClr val="accent6"/>
                </a:solidFill>
              </a:rPr>
              <a:t>Anthony Robbins</a:t>
            </a:r>
            <a:endParaRPr lang="es-ES" altLang="es-CO" sz="2400" b="1" dirty="0">
              <a:solidFill>
                <a:schemeClr val="accent6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AD56CF-6D4B-1441-8149-5F77E72EFE6C}"/>
              </a:ext>
            </a:extLst>
          </p:cNvPr>
          <p:cNvSpPr txBox="1">
            <a:spLocks noChangeArrowheads="1"/>
          </p:cNvSpPr>
          <p:nvPr/>
        </p:nvSpPr>
        <p:spPr>
          <a:xfrm>
            <a:off x="8124092" y="338194"/>
            <a:ext cx="3512451" cy="2475344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s-CO" altLang="es-CO" sz="2400" b="1" dirty="0">
                <a:solidFill>
                  <a:srgbClr val="0070C0"/>
                </a:solidFill>
              </a:rPr>
              <a:t>”Lo importante es saber cuándo hablar y cuándo quedarse callado”.</a:t>
            </a:r>
          </a:p>
          <a:p>
            <a:pPr eaLnBrk="1" hangingPunct="1">
              <a:defRPr/>
            </a:pPr>
            <a:r>
              <a:rPr lang="es-CO" altLang="es-CO" sz="2400" b="1" dirty="0">
                <a:solidFill>
                  <a:schemeClr val="accent6"/>
                </a:solidFill>
              </a:rPr>
              <a:t>Séneca.</a:t>
            </a:r>
          </a:p>
          <a:p>
            <a:pPr eaLnBrk="1" hangingPunct="1">
              <a:defRPr/>
            </a:pPr>
            <a:endParaRPr lang="es-CO" altLang="es-CO" sz="2400" b="1" dirty="0">
              <a:solidFill>
                <a:schemeClr val="accent6"/>
              </a:solidFill>
            </a:endParaRPr>
          </a:p>
          <a:p>
            <a:pPr eaLnBrk="1" hangingPunct="1">
              <a:defRPr/>
            </a:pPr>
            <a:endParaRPr lang="es-CO" altLang="es-CO" sz="2400" b="1" dirty="0">
              <a:solidFill>
                <a:schemeClr val="accent6"/>
              </a:solidFill>
            </a:endParaRPr>
          </a:p>
          <a:p>
            <a:pPr eaLnBrk="1" hangingPunct="1">
              <a:defRPr/>
            </a:pPr>
            <a:endParaRPr lang="es-CO" altLang="es-CO" sz="2400" b="1" dirty="0">
              <a:solidFill>
                <a:schemeClr val="accent6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A5D7967-57D5-B442-BED7-6A8F842A6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895" y="229620"/>
            <a:ext cx="3618322" cy="2713741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A19CD6BC-EB8D-F94A-B9A4-4E1956AACA6B}"/>
              </a:ext>
            </a:extLst>
          </p:cNvPr>
          <p:cNvSpPr txBox="1">
            <a:spLocks noChangeArrowheads="1"/>
          </p:cNvSpPr>
          <p:nvPr/>
        </p:nvSpPr>
        <p:spPr>
          <a:xfrm>
            <a:off x="813364" y="3620656"/>
            <a:ext cx="4063436" cy="271374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s-CO" altLang="es-CO" sz="2400" b="1" dirty="0">
                <a:solidFill>
                  <a:srgbClr val="0070C0"/>
                </a:solidFill>
              </a:rPr>
              <a:t>” Yo hago lo que tú no puedes, y tú haces lo que yo no puedo. Juntos podemos hacer grandes cosas”.</a:t>
            </a:r>
          </a:p>
          <a:p>
            <a:pPr eaLnBrk="1" hangingPunct="1">
              <a:defRPr/>
            </a:pPr>
            <a:r>
              <a:rPr lang="es-CO" altLang="es-CO" sz="2400" b="1" dirty="0">
                <a:solidFill>
                  <a:schemeClr val="accent6"/>
                </a:solidFill>
              </a:rPr>
              <a:t>Madre Teresa de Calcuta</a:t>
            </a:r>
          </a:p>
          <a:p>
            <a:pPr eaLnBrk="1" hangingPunct="1">
              <a:defRPr/>
            </a:pPr>
            <a:endParaRPr lang="es-CO" altLang="es-CO" sz="2400" b="1" dirty="0">
              <a:solidFill>
                <a:schemeClr val="accent6"/>
              </a:solidFill>
            </a:endParaRPr>
          </a:p>
          <a:p>
            <a:pPr eaLnBrk="1" hangingPunct="1">
              <a:defRPr/>
            </a:pPr>
            <a:endParaRPr lang="es-CO" altLang="es-CO" sz="2400" b="1" dirty="0">
              <a:solidFill>
                <a:schemeClr val="accent6"/>
              </a:solidFill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3225EB02-349B-A449-9A58-5F4462447160}"/>
              </a:ext>
            </a:extLst>
          </p:cNvPr>
          <p:cNvSpPr txBox="1">
            <a:spLocks noChangeArrowheads="1"/>
          </p:cNvSpPr>
          <p:nvPr/>
        </p:nvSpPr>
        <p:spPr>
          <a:xfrm>
            <a:off x="8487508" y="3515147"/>
            <a:ext cx="3260345" cy="271374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s-CO" altLang="es-CO" sz="2400" b="1" dirty="0">
                <a:solidFill>
                  <a:srgbClr val="0070C0"/>
                </a:solidFill>
              </a:rPr>
              <a:t>” De dos que contienden, el más sabio cede”.</a:t>
            </a:r>
          </a:p>
          <a:p>
            <a:pPr eaLnBrk="1" hangingPunct="1">
              <a:defRPr/>
            </a:pPr>
            <a:r>
              <a:rPr lang="es-CO" altLang="es-CO" sz="2400" b="1" dirty="0">
                <a:solidFill>
                  <a:schemeClr val="accent6"/>
                </a:solidFill>
              </a:rPr>
              <a:t>Anónimo</a:t>
            </a:r>
          </a:p>
          <a:p>
            <a:pPr eaLnBrk="1" hangingPunct="1">
              <a:defRPr/>
            </a:pPr>
            <a:endParaRPr lang="es-CO" altLang="es-CO" sz="2400" b="1" dirty="0">
              <a:solidFill>
                <a:schemeClr val="accent6"/>
              </a:solidFill>
            </a:endParaRPr>
          </a:p>
          <a:p>
            <a:pPr eaLnBrk="1" hangingPunct="1">
              <a:defRPr/>
            </a:pPr>
            <a:endParaRPr lang="es-CO" altLang="es-CO" sz="2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053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77B168AF-A1B6-43D9-9A7E-79DAA69F7DB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94355"/>
            <a:ext cx="8229600" cy="411275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s-CO" altLang="es-CO" sz="2400" b="1" dirty="0">
                <a:solidFill>
                  <a:srgbClr val="0070C0"/>
                </a:solidFill>
              </a:rPr>
              <a:t>8.1 Competencias del capítulo</a:t>
            </a:r>
            <a:endParaRPr lang="es-ES" altLang="es-CO" sz="2400" b="1" dirty="0">
              <a:solidFill>
                <a:schemeClr val="accent1"/>
              </a:solidFill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ED2BB84C-D003-45A7-A895-267217B2315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52546" y="671891"/>
            <a:ext cx="10854659" cy="4671966"/>
          </a:xfrm>
          <a:prstGeom prst="rect">
            <a:avLst/>
          </a:prstGeom>
        </p:spPr>
        <p:txBody>
          <a:bodyPr/>
          <a:lstStyle/>
          <a:p>
            <a:pPr algn="just" eaLnBrk="1" hangingPunct="1">
              <a:spcBef>
                <a:spcPts val="0"/>
              </a:spcBef>
              <a:buClr>
                <a:schemeClr val="accent5"/>
              </a:buClr>
              <a:buFont typeface="Wingdings" pitchFamily="2" charset="2"/>
              <a:buChar char="§"/>
            </a:pPr>
            <a:r>
              <a:rPr lang="es-CO" altLang="es-CO" sz="1600" dirty="0"/>
              <a:t>Comprende la importancia de la comunicación en el ámbito y la actividad organizacional.</a:t>
            </a:r>
          </a:p>
          <a:p>
            <a:pPr algn="just" eaLnBrk="1" hangingPunct="1">
              <a:spcBef>
                <a:spcPts val="0"/>
              </a:spcBef>
              <a:buClr>
                <a:schemeClr val="accent5"/>
              </a:buClr>
              <a:buFont typeface="Wingdings" pitchFamily="2" charset="2"/>
              <a:buChar char="§"/>
            </a:pPr>
            <a:r>
              <a:rPr lang="es-CO" altLang="es-CO" sz="1600" dirty="0"/>
              <a:t>Entiende el concepto de comunicación humana.</a:t>
            </a:r>
          </a:p>
          <a:p>
            <a:pPr algn="just" eaLnBrk="1" hangingPunct="1">
              <a:spcBef>
                <a:spcPts val="0"/>
              </a:spcBef>
              <a:buClr>
                <a:schemeClr val="accent5"/>
              </a:buClr>
              <a:buFont typeface="Wingdings" pitchFamily="2" charset="2"/>
              <a:buChar char="§"/>
            </a:pPr>
            <a:r>
              <a:rPr lang="es-CO" altLang="es-CO" sz="1600" dirty="0"/>
              <a:t>Comprende los axiomas de la comunicación humana y su importancia en la actividad de las organizaciones.</a:t>
            </a:r>
          </a:p>
          <a:p>
            <a:pPr algn="just" eaLnBrk="1" hangingPunct="1">
              <a:spcBef>
                <a:spcPts val="0"/>
              </a:spcBef>
              <a:buClr>
                <a:schemeClr val="accent5"/>
              </a:buClr>
              <a:buFont typeface="Wingdings" pitchFamily="2" charset="2"/>
              <a:buChar char="§"/>
            </a:pPr>
            <a:r>
              <a:rPr lang="es-CO" altLang="es-CO" sz="1600" dirty="0"/>
              <a:t>Comprende la relación entre la comunicación y la percepción, y los efectos de estas en las relaciones interpersonales y en la actividad de las organizaciones.</a:t>
            </a:r>
          </a:p>
          <a:p>
            <a:pPr algn="just" eaLnBrk="1" hangingPunct="1">
              <a:spcBef>
                <a:spcPts val="0"/>
              </a:spcBef>
              <a:buClr>
                <a:schemeClr val="accent5"/>
              </a:buClr>
              <a:buFont typeface="Wingdings" pitchFamily="2" charset="2"/>
              <a:buChar char="§"/>
            </a:pPr>
            <a:r>
              <a:rPr lang="es-CO" altLang="es-CO" sz="1600" dirty="0"/>
              <a:t>Comprende el vínculo entre los sistemas representacionales de las personas y las relaciones interpersonales, y sus efectos en la actividad de las organizaciones.</a:t>
            </a:r>
          </a:p>
          <a:p>
            <a:pPr algn="just" eaLnBrk="1" hangingPunct="1">
              <a:spcBef>
                <a:spcPts val="0"/>
              </a:spcBef>
              <a:buClr>
                <a:schemeClr val="accent5"/>
              </a:buClr>
              <a:buFont typeface="Wingdings" pitchFamily="2" charset="2"/>
              <a:buChar char="§"/>
            </a:pPr>
            <a:r>
              <a:rPr lang="es-CO" altLang="es-CO" sz="1600" dirty="0"/>
              <a:t>Comprende las relaciones entre aspectos del lenguaje y la comunicación.</a:t>
            </a:r>
          </a:p>
          <a:p>
            <a:pPr algn="just" eaLnBrk="1" hangingPunct="1">
              <a:spcBef>
                <a:spcPts val="0"/>
              </a:spcBef>
              <a:buClr>
                <a:schemeClr val="accent5"/>
              </a:buClr>
              <a:buFont typeface="Wingdings" pitchFamily="2" charset="2"/>
              <a:buChar char="§"/>
            </a:pPr>
            <a:r>
              <a:rPr lang="es-CO" altLang="es-CO" sz="1600" dirty="0"/>
              <a:t>Comprende la importancia de una comunicación asertiva para el buen desempeño organizacional.</a:t>
            </a:r>
          </a:p>
          <a:p>
            <a:pPr algn="just" eaLnBrk="1" hangingPunct="1">
              <a:spcBef>
                <a:spcPts val="0"/>
              </a:spcBef>
              <a:buClr>
                <a:schemeClr val="accent5"/>
              </a:buClr>
              <a:buFont typeface="Wingdings" pitchFamily="2" charset="2"/>
              <a:buChar char="§"/>
            </a:pPr>
            <a:r>
              <a:rPr lang="es-CO" altLang="es-CO" sz="1600" dirty="0"/>
              <a:t>Identifica las principales barreras de la comunicación.</a:t>
            </a:r>
          </a:p>
          <a:p>
            <a:pPr algn="just" eaLnBrk="1" hangingPunct="1">
              <a:spcBef>
                <a:spcPts val="0"/>
              </a:spcBef>
              <a:buClr>
                <a:schemeClr val="accent5"/>
              </a:buClr>
              <a:buFont typeface="Wingdings" pitchFamily="2" charset="2"/>
              <a:buChar char="§"/>
            </a:pPr>
            <a:r>
              <a:rPr lang="es-CO" altLang="es-CO" sz="1600" dirty="0"/>
              <a:t>Identifica la relación entre la comunicación humana y las tecnologías de la industria 4.0, y de la información y la comunicación en las organizaciones (TIC).</a:t>
            </a:r>
          </a:p>
          <a:p>
            <a:pPr algn="just" eaLnBrk="1" hangingPunct="1">
              <a:spcBef>
                <a:spcPts val="0"/>
              </a:spcBef>
              <a:buClr>
                <a:schemeClr val="accent5"/>
              </a:buClr>
              <a:buFont typeface="Wingdings" pitchFamily="2" charset="2"/>
              <a:buChar char="§"/>
            </a:pPr>
            <a:r>
              <a:rPr lang="es-CO" altLang="es-CO" sz="1600" dirty="0"/>
              <a:t>Comprende la importancia de los equipos de trabajo en las organizaciones.</a:t>
            </a:r>
          </a:p>
          <a:p>
            <a:pPr algn="just" eaLnBrk="1" hangingPunct="1">
              <a:spcBef>
                <a:spcPts val="0"/>
              </a:spcBef>
              <a:buClr>
                <a:schemeClr val="accent5"/>
              </a:buClr>
              <a:buFont typeface="Wingdings" pitchFamily="2" charset="2"/>
              <a:buChar char="§"/>
            </a:pPr>
            <a:r>
              <a:rPr lang="es-CO" altLang="es-CO" sz="1600" dirty="0"/>
              <a:t>Entiende el concepto de equipos de trabajo.</a:t>
            </a:r>
          </a:p>
          <a:p>
            <a:pPr algn="just" eaLnBrk="1" hangingPunct="1">
              <a:spcBef>
                <a:spcPts val="0"/>
              </a:spcBef>
              <a:buClr>
                <a:schemeClr val="accent5"/>
              </a:buClr>
              <a:buFont typeface="Wingdings" pitchFamily="2" charset="2"/>
              <a:buChar char="§"/>
            </a:pPr>
            <a:r>
              <a:rPr lang="es-CO" altLang="es-CO" sz="1600" dirty="0"/>
              <a:t>Identifica las etapas por las que pasan los equipos de trabajo.</a:t>
            </a:r>
          </a:p>
          <a:p>
            <a:pPr algn="just" eaLnBrk="1" hangingPunct="1">
              <a:spcBef>
                <a:spcPts val="0"/>
              </a:spcBef>
              <a:buClr>
                <a:schemeClr val="accent5"/>
              </a:buClr>
              <a:buFont typeface="Wingdings" pitchFamily="2" charset="2"/>
              <a:buChar char="§"/>
            </a:pPr>
            <a:r>
              <a:rPr lang="es-CO" altLang="es-CO" sz="1600" dirty="0"/>
              <a:t>Identifica las características de un equipo de trabajo.</a:t>
            </a:r>
          </a:p>
          <a:p>
            <a:pPr algn="just" eaLnBrk="1" hangingPunct="1">
              <a:spcBef>
                <a:spcPts val="0"/>
              </a:spcBef>
              <a:buClr>
                <a:schemeClr val="accent5"/>
              </a:buClr>
              <a:buFont typeface="Wingdings" pitchFamily="2" charset="2"/>
              <a:buChar char="§"/>
            </a:pPr>
            <a:r>
              <a:rPr lang="es-CO" altLang="es-CO" sz="1600" dirty="0"/>
              <a:t>Comprende el significado de los conflictos.</a:t>
            </a:r>
          </a:p>
          <a:p>
            <a:pPr algn="just" eaLnBrk="1" hangingPunct="1">
              <a:spcBef>
                <a:spcPts val="0"/>
              </a:spcBef>
              <a:buClr>
                <a:schemeClr val="accent5"/>
              </a:buClr>
              <a:buFont typeface="Wingdings" pitchFamily="2" charset="2"/>
              <a:buChar char="§"/>
            </a:pPr>
            <a:r>
              <a:rPr lang="es-CO" altLang="es-CO" sz="1600" dirty="0"/>
              <a:t>Identifica dos modelos para el proceso de solución de conflictos.</a:t>
            </a:r>
          </a:p>
          <a:p>
            <a:pPr algn="just" eaLnBrk="1" hangingPunct="1">
              <a:spcBef>
                <a:spcPts val="0"/>
              </a:spcBef>
              <a:buClr>
                <a:schemeClr val="accent5"/>
              </a:buClr>
              <a:buFont typeface="Wingdings" pitchFamily="2" charset="2"/>
              <a:buChar char="§"/>
            </a:pPr>
            <a:r>
              <a:rPr lang="es-CO" altLang="es-CO" sz="1600" dirty="0"/>
              <a:t>Identifica los principales errores en la solución de conflictos.</a:t>
            </a:r>
          </a:p>
          <a:p>
            <a:pPr algn="just" eaLnBrk="1" hangingPunct="1">
              <a:spcBef>
                <a:spcPts val="0"/>
              </a:spcBef>
              <a:buClr>
                <a:schemeClr val="accent5"/>
              </a:buClr>
              <a:buFont typeface="Wingdings" pitchFamily="2" charset="2"/>
              <a:buChar char="§"/>
            </a:pPr>
            <a:r>
              <a:rPr lang="es-CO" altLang="es-CO" sz="1600" dirty="0"/>
              <a:t>Identifica algunas oportunidades en los conflictos.</a:t>
            </a:r>
          </a:p>
          <a:p>
            <a:pPr algn="just" eaLnBrk="1" hangingPunct="1">
              <a:spcBef>
                <a:spcPts val="0"/>
              </a:spcBef>
              <a:buClr>
                <a:schemeClr val="accent5"/>
              </a:buClr>
              <a:buFont typeface="Wingdings" pitchFamily="2" charset="2"/>
              <a:buChar char="§"/>
            </a:pPr>
            <a:r>
              <a:rPr lang="es-CO" altLang="es-CO" sz="1600" dirty="0"/>
              <a:t>Identifica los principales rasgos de los buenos solucionadores de conflictos.</a:t>
            </a:r>
            <a:endParaRPr lang="es-CO" altLang="es-CO" sz="1600" b="1" dirty="0"/>
          </a:p>
        </p:txBody>
      </p:sp>
    </p:spTree>
    <p:extLst>
      <p:ext uri="{BB962C8B-B14F-4D97-AF65-F5344CB8AC3E}">
        <p14:creationId xmlns:p14="http://schemas.microsoft.com/office/powerpoint/2010/main" val="3187195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F58A13D-B8E1-4606-BB97-1402E52EFA8D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515257"/>
            <a:ext cx="8229600" cy="7524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ES" altLang="es-CO" sz="2400" b="1" dirty="0">
                <a:solidFill>
                  <a:srgbClr val="0070C0"/>
                </a:solidFill>
              </a:rPr>
              <a:t>8.2 Axiomas sobre la comunicación humana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9E33698-CCFE-C044-9594-37AC0068D3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446" y="1379532"/>
            <a:ext cx="8393723" cy="409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6875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5" name="Picture 3" descr="Graf 69 copy">
            <a:extLst>
              <a:ext uri="{FF2B5EF4-FFF2-40B4-BE49-F238E27FC236}">
                <a16:creationId xmlns:a16="http://schemas.microsoft.com/office/drawing/2014/main" id="{70AF3146-EF4C-4FF2-86DE-486F34EFE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681" y="1115332"/>
            <a:ext cx="8771849" cy="5114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9F58A13D-B8E1-4606-BB97-1402E52EFA8D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515257"/>
            <a:ext cx="8229600" cy="7524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ES" altLang="es-CO" sz="2400" b="1" dirty="0">
                <a:solidFill>
                  <a:srgbClr val="0070C0"/>
                </a:solidFill>
              </a:rPr>
              <a:t>8.3 Sistemas representacionales y la comunicación humana</a:t>
            </a:r>
          </a:p>
        </p:txBody>
      </p:sp>
    </p:spTree>
    <p:extLst>
      <p:ext uri="{BB962C8B-B14F-4D97-AF65-F5344CB8AC3E}">
        <p14:creationId xmlns:p14="http://schemas.microsoft.com/office/powerpoint/2010/main" val="152949076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1" name="Picture 3" descr="Graf 68 copy">
            <a:extLst>
              <a:ext uri="{FF2B5EF4-FFF2-40B4-BE49-F238E27FC236}">
                <a16:creationId xmlns:a16="http://schemas.microsoft.com/office/drawing/2014/main" id="{0D038546-CB0E-411C-85E5-13F8306CA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075" y="1319689"/>
            <a:ext cx="9320728" cy="4542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6BD4F0CA-91F3-4DC5-903A-4EFA1CF36132}"/>
              </a:ext>
            </a:extLst>
          </p:cNvPr>
          <p:cNvSpPr txBox="1">
            <a:spLocks noChangeArrowheads="1"/>
          </p:cNvSpPr>
          <p:nvPr/>
        </p:nvSpPr>
        <p:spPr>
          <a:xfrm>
            <a:off x="1981198" y="567214"/>
            <a:ext cx="8229600" cy="7524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ES" altLang="es-CO" sz="2400" b="1" dirty="0">
                <a:solidFill>
                  <a:srgbClr val="0070C0"/>
                </a:solidFill>
              </a:rPr>
              <a:t>8.4 Comunicación humana y percepción</a:t>
            </a:r>
          </a:p>
        </p:txBody>
      </p:sp>
    </p:spTree>
    <p:extLst>
      <p:ext uri="{BB962C8B-B14F-4D97-AF65-F5344CB8AC3E}">
        <p14:creationId xmlns:p14="http://schemas.microsoft.com/office/powerpoint/2010/main" val="258401998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9" name="Picture 3" descr="Graf 70 copy">
            <a:extLst>
              <a:ext uri="{FF2B5EF4-FFF2-40B4-BE49-F238E27FC236}">
                <a16:creationId xmlns:a16="http://schemas.microsoft.com/office/drawing/2014/main" id="{20D4D12F-CAE3-4CDF-9A89-01F068DA8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27" y="1319689"/>
            <a:ext cx="7104612" cy="4839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DDC5EDF3-72D7-4573-8964-18CDF54C3CC4}"/>
              </a:ext>
            </a:extLst>
          </p:cNvPr>
          <p:cNvSpPr txBox="1">
            <a:spLocks noChangeArrowheads="1"/>
          </p:cNvSpPr>
          <p:nvPr/>
        </p:nvSpPr>
        <p:spPr>
          <a:xfrm>
            <a:off x="1981198" y="567214"/>
            <a:ext cx="8229600" cy="7524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ES" altLang="es-CO" sz="2400" b="1" dirty="0">
                <a:solidFill>
                  <a:srgbClr val="0070C0"/>
                </a:solidFill>
              </a:rPr>
              <a:t>8.5  Lenguaje y comunicación humana</a:t>
            </a:r>
          </a:p>
        </p:txBody>
      </p:sp>
    </p:spTree>
    <p:extLst>
      <p:ext uri="{BB962C8B-B14F-4D97-AF65-F5344CB8AC3E}">
        <p14:creationId xmlns:p14="http://schemas.microsoft.com/office/powerpoint/2010/main" val="242879391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3" name="Picture 3" descr="Graf 70A copy">
            <a:extLst>
              <a:ext uri="{FF2B5EF4-FFF2-40B4-BE49-F238E27FC236}">
                <a16:creationId xmlns:a16="http://schemas.microsoft.com/office/drawing/2014/main" id="{6E865DD3-7753-4D32-BFE3-DBEE01BBE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128" y="943451"/>
            <a:ext cx="8237740" cy="540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399A9B25-C85B-4008-8D29-84307894029A}"/>
              </a:ext>
            </a:extLst>
          </p:cNvPr>
          <p:cNvSpPr txBox="1">
            <a:spLocks noChangeArrowheads="1"/>
          </p:cNvSpPr>
          <p:nvPr/>
        </p:nvSpPr>
        <p:spPr>
          <a:xfrm>
            <a:off x="1981198" y="567214"/>
            <a:ext cx="8229600" cy="7524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ES" altLang="es-CO" sz="2400" b="1" dirty="0">
                <a:solidFill>
                  <a:srgbClr val="0070C0"/>
                </a:solidFill>
              </a:rPr>
              <a:t>8.6 Comunicación humana asertiva</a:t>
            </a:r>
          </a:p>
        </p:txBody>
      </p:sp>
    </p:spTree>
    <p:extLst>
      <p:ext uri="{BB962C8B-B14F-4D97-AF65-F5344CB8AC3E}">
        <p14:creationId xmlns:p14="http://schemas.microsoft.com/office/powerpoint/2010/main" val="38749560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{1215A270-2469-2249-82B4-3B2EA1168731}tf10001072</Template>
  <TotalTime>1646</TotalTime>
  <Words>807</Words>
  <Application>Microsoft Office PowerPoint</Application>
  <PresentationFormat>Widescreen</PresentationFormat>
  <Paragraphs>102</Paragraphs>
  <Slides>23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Open Sans</vt:lpstr>
      <vt:lpstr>Wingdings</vt:lpstr>
      <vt:lpstr>1_Tema de Office</vt:lpstr>
      <vt:lpstr>PowerPoint Presentation</vt:lpstr>
      <vt:lpstr>PowerPoint Presentation</vt:lpstr>
      <vt:lpstr>PowerPoint Presentation</vt:lpstr>
      <vt:lpstr>8.1 Competencias del capítulo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Cesar Augusto Bernal Torres</dc:creator>
  <cp:lastModifiedBy>Cruz, Karol</cp:lastModifiedBy>
  <cp:revision>118</cp:revision>
  <dcterms:created xsi:type="dcterms:W3CDTF">2020-12-21T16:29:38Z</dcterms:created>
  <dcterms:modified xsi:type="dcterms:W3CDTF">2021-12-08T18:42:00Z</dcterms:modified>
</cp:coreProperties>
</file>