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586" r:id="rId2"/>
    <p:sldId id="638" r:id="rId3"/>
    <p:sldId id="661" r:id="rId4"/>
    <p:sldId id="639" r:id="rId5"/>
    <p:sldId id="560" r:id="rId6"/>
    <p:sldId id="374" r:id="rId7"/>
    <p:sldId id="631" r:id="rId8"/>
    <p:sldId id="375" r:id="rId9"/>
    <p:sldId id="326" r:id="rId10"/>
    <p:sldId id="327" r:id="rId11"/>
    <p:sldId id="668" r:id="rId12"/>
    <p:sldId id="669" r:id="rId13"/>
    <p:sldId id="670" r:id="rId14"/>
    <p:sldId id="671" r:id="rId15"/>
    <p:sldId id="636" r:id="rId16"/>
    <p:sldId id="637" r:id="rId17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53" autoAdjust="0"/>
    <p:restoredTop sz="94731"/>
  </p:normalViewPr>
  <p:slideViewPr>
    <p:cSldViewPr snapToGrid="0">
      <p:cViewPr varScale="1">
        <p:scale>
          <a:sx n="78" d="100"/>
          <a:sy n="78" d="100"/>
        </p:scale>
        <p:origin x="108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3B3A53-3826-4907-8FB8-9FAAC944522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DB7BDC6B-FBC3-47D2-BBB8-7EB398720B9D}">
      <dgm:prSet/>
      <dgm:spPr/>
      <dgm:t>
        <a:bodyPr/>
        <a:lstStyle/>
        <a:p>
          <a:r>
            <a:rPr lang="es-CO" dirty="0">
              <a:solidFill>
                <a:schemeClr val="bg1"/>
              </a:solidFill>
            </a:rPr>
            <a:t>Asumir las crisis como una oportunidad en beneficio tanto de la organización como del propio crecimiento personal.</a:t>
          </a:r>
          <a:endParaRPr lang="en-US" dirty="0">
            <a:solidFill>
              <a:schemeClr val="bg1"/>
            </a:solidFill>
          </a:endParaRPr>
        </a:p>
      </dgm:t>
    </dgm:pt>
    <dgm:pt modelId="{50238960-631B-4F8C-8C34-D866A30FFC31}" type="parTrans" cxnId="{85B99C9C-FD43-44A7-977D-7CFFA05F0D66}">
      <dgm:prSet/>
      <dgm:spPr/>
      <dgm:t>
        <a:bodyPr/>
        <a:lstStyle/>
        <a:p>
          <a:endParaRPr lang="en-US"/>
        </a:p>
      </dgm:t>
    </dgm:pt>
    <dgm:pt modelId="{0E77B544-4F4B-40C3-AC7C-586A7859CAC8}" type="sibTrans" cxnId="{85B99C9C-FD43-44A7-977D-7CFFA05F0D66}">
      <dgm:prSet/>
      <dgm:spPr/>
      <dgm:t>
        <a:bodyPr/>
        <a:lstStyle/>
        <a:p>
          <a:endParaRPr lang="en-US"/>
        </a:p>
      </dgm:t>
    </dgm:pt>
    <dgm:pt modelId="{EDF4CD03-9165-4446-9073-0B9F6CEBB4A6}">
      <dgm:prSet/>
      <dgm:spPr/>
      <dgm:t>
        <a:bodyPr/>
        <a:lstStyle/>
        <a:p>
          <a:r>
            <a:rPr lang="es-CO" dirty="0">
              <a:solidFill>
                <a:schemeClr val="bg1"/>
              </a:solidFill>
            </a:rPr>
            <a:t>Las crisis tienen un efecto en la mente de las personas, específicamente en su capacidad para imaginar la posibilidad de cambio.</a:t>
          </a:r>
          <a:endParaRPr lang="en-US" dirty="0">
            <a:solidFill>
              <a:schemeClr val="bg1"/>
            </a:solidFill>
          </a:endParaRPr>
        </a:p>
      </dgm:t>
    </dgm:pt>
    <dgm:pt modelId="{588DED38-0F4A-4369-9D41-2404EDC4446E}" type="parTrans" cxnId="{B762AFEE-D6BC-4E7E-B896-D6576F67CA63}">
      <dgm:prSet/>
      <dgm:spPr/>
      <dgm:t>
        <a:bodyPr/>
        <a:lstStyle/>
        <a:p>
          <a:endParaRPr lang="en-US"/>
        </a:p>
      </dgm:t>
    </dgm:pt>
    <dgm:pt modelId="{86017810-0F7A-4A9C-A99F-AD363867B10C}" type="sibTrans" cxnId="{B762AFEE-D6BC-4E7E-B896-D6576F67CA63}">
      <dgm:prSet/>
      <dgm:spPr/>
      <dgm:t>
        <a:bodyPr/>
        <a:lstStyle/>
        <a:p>
          <a:endParaRPr lang="en-US"/>
        </a:p>
      </dgm:t>
    </dgm:pt>
    <dgm:pt modelId="{8401DA42-013B-4D5E-98EF-ABD1480DF7AF}">
      <dgm:prSet/>
      <dgm:spPr/>
      <dgm:t>
        <a:bodyPr/>
        <a:lstStyle/>
        <a:p>
          <a:r>
            <a:rPr lang="es-CO" dirty="0">
              <a:solidFill>
                <a:schemeClr val="bg1"/>
              </a:solidFill>
            </a:rPr>
            <a:t>Durante una crisis, los directivos deben velar porque las personas se sientan más conectadas entre sí y evidenciar que tienen el respaldo de la organización para implementar acciones que contribuyan a superar esa crisis.</a:t>
          </a:r>
          <a:endParaRPr lang="en-US" dirty="0">
            <a:solidFill>
              <a:schemeClr val="bg1"/>
            </a:solidFill>
          </a:endParaRPr>
        </a:p>
      </dgm:t>
    </dgm:pt>
    <dgm:pt modelId="{ED232162-4048-4DF8-8186-04BD9E556D91}" type="parTrans" cxnId="{497ED49D-16F8-47E9-91E3-8B9F3259A16F}">
      <dgm:prSet/>
      <dgm:spPr/>
      <dgm:t>
        <a:bodyPr/>
        <a:lstStyle/>
        <a:p>
          <a:endParaRPr lang="en-US"/>
        </a:p>
      </dgm:t>
    </dgm:pt>
    <dgm:pt modelId="{82E00390-1CFC-4421-AFE8-47499FEF7501}" type="sibTrans" cxnId="{497ED49D-16F8-47E9-91E3-8B9F3259A16F}">
      <dgm:prSet/>
      <dgm:spPr/>
      <dgm:t>
        <a:bodyPr/>
        <a:lstStyle/>
        <a:p>
          <a:endParaRPr lang="en-US"/>
        </a:p>
      </dgm:t>
    </dgm:pt>
    <dgm:pt modelId="{B4B56EC5-2B3B-43CC-989A-DF0362A0A2FE}">
      <dgm:prSet/>
      <dgm:spPr/>
      <dgm:t>
        <a:bodyPr/>
        <a:lstStyle/>
        <a:p>
          <a:r>
            <a:rPr lang="es-CO" dirty="0">
              <a:solidFill>
                <a:schemeClr val="bg1"/>
              </a:solidFill>
            </a:rPr>
            <a:t>Para ser resilientes es importante tener </a:t>
          </a:r>
          <a:r>
            <a:rPr lang="es-CO" u="none" dirty="0">
              <a:solidFill>
                <a:schemeClr val="bg1"/>
              </a:solidFill>
            </a:rPr>
            <a:t>objetivos claros en la vida, asumir una actitud positiva </a:t>
          </a:r>
          <a:r>
            <a:rPr lang="es-CO" dirty="0">
              <a:solidFill>
                <a:schemeClr val="bg1"/>
              </a:solidFill>
            </a:rPr>
            <a:t>hacia las situaciones problema, actuar con actitud innovadora, evitar buscar culpables de las situaciones difíciles, tener autoconfianza e integridad y procurar rodearse de personas positivas, realizar trabajo colaborativo y aprender de las situaciones vividas para soluciones futuras. </a:t>
          </a:r>
          <a:endParaRPr lang="en-US" dirty="0">
            <a:solidFill>
              <a:schemeClr val="bg1"/>
            </a:solidFill>
          </a:endParaRPr>
        </a:p>
      </dgm:t>
    </dgm:pt>
    <dgm:pt modelId="{E3478BA4-E582-47ED-B67E-B546EA70E016}" type="parTrans" cxnId="{F0633C70-32B8-477C-A622-D8A30B5D9287}">
      <dgm:prSet/>
      <dgm:spPr/>
      <dgm:t>
        <a:bodyPr/>
        <a:lstStyle/>
        <a:p>
          <a:endParaRPr lang="en-US"/>
        </a:p>
      </dgm:t>
    </dgm:pt>
    <dgm:pt modelId="{5734B206-296A-47D5-9A81-B7E8AF6E4735}" type="sibTrans" cxnId="{F0633C70-32B8-477C-A622-D8A30B5D9287}">
      <dgm:prSet/>
      <dgm:spPr/>
      <dgm:t>
        <a:bodyPr/>
        <a:lstStyle/>
        <a:p>
          <a:endParaRPr lang="en-US"/>
        </a:p>
      </dgm:t>
    </dgm:pt>
    <dgm:pt modelId="{E33E3CE6-5B49-4AD4-B902-4A15D2A8F910}" type="pres">
      <dgm:prSet presAssocID="{973B3A53-3826-4907-8FB8-9FAAC9445223}" presName="root" presStyleCnt="0">
        <dgm:presLayoutVars>
          <dgm:dir/>
          <dgm:resizeHandles val="exact"/>
        </dgm:presLayoutVars>
      </dgm:prSet>
      <dgm:spPr/>
    </dgm:pt>
    <dgm:pt modelId="{AB8C62E4-9416-49B6-80EF-87F0AACEA2F1}" type="pres">
      <dgm:prSet presAssocID="{DB7BDC6B-FBC3-47D2-BBB8-7EB398720B9D}" presName="compNode" presStyleCnt="0"/>
      <dgm:spPr/>
    </dgm:pt>
    <dgm:pt modelId="{4E8E41D1-443F-4C1B-8F50-7EB0A776BF00}" type="pres">
      <dgm:prSet presAssocID="{DB7BDC6B-FBC3-47D2-BBB8-7EB398720B9D}" presName="bgRect" presStyleLbl="bgShp" presStyleIdx="0" presStyleCnt="4" custLinFactNeighborX="0" custLinFactNeighborY="-47055"/>
      <dgm:spPr/>
    </dgm:pt>
    <dgm:pt modelId="{ED0B9D0B-C159-46DF-A78D-DC4802F95B05}" type="pres">
      <dgm:prSet presAssocID="{DB7BDC6B-FBC3-47D2-BBB8-7EB398720B9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rritante"/>
        </a:ext>
      </dgm:extLst>
    </dgm:pt>
    <dgm:pt modelId="{71EA97AE-8F24-452C-A0D3-ED8E8DE1E4A2}" type="pres">
      <dgm:prSet presAssocID="{DB7BDC6B-FBC3-47D2-BBB8-7EB398720B9D}" presName="spaceRect" presStyleCnt="0"/>
      <dgm:spPr/>
    </dgm:pt>
    <dgm:pt modelId="{23466739-E1C1-4FA6-8333-9DFB15508E97}" type="pres">
      <dgm:prSet presAssocID="{DB7BDC6B-FBC3-47D2-BBB8-7EB398720B9D}" presName="parTx" presStyleLbl="revTx" presStyleIdx="0" presStyleCnt="4">
        <dgm:presLayoutVars>
          <dgm:chMax val="0"/>
          <dgm:chPref val="0"/>
        </dgm:presLayoutVars>
      </dgm:prSet>
      <dgm:spPr/>
    </dgm:pt>
    <dgm:pt modelId="{298ABF29-C31C-46DE-ABC5-773C731BDF49}" type="pres">
      <dgm:prSet presAssocID="{0E77B544-4F4B-40C3-AC7C-586A7859CAC8}" presName="sibTrans" presStyleCnt="0"/>
      <dgm:spPr/>
    </dgm:pt>
    <dgm:pt modelId="{72D60B74-DE1F-4FDB-A9F8-EF1962558590}" type="pres">
      <dgm:prSet presAssocID="{EDF4CD03-9165-4446-9073-0B9F6CEBB4A6}" presName="compNode" presStyleCnt="0"/>
      <dgm:spPr/>
    </dgm:pt>
    <dgm:pt modelId="{B8445F25-1319-4971-99B9-3401F8DDCB8F}" type="pres">
      <dgm:prSet presAssocID="{EDF4CD03-9165-4446-9073-0B9F6CEBB4A6}" presName="bgRect" presStyleLbl="bgShp" presStyleIdx="1" presStyleCnt="4"/>
      <dgm:spPr/>
    </dgm:pt>
    <dgm:pt modelId="{5BB84358-E895-4108-A8CD-205FAF54AC83}" type="pres">
      <dgm:prSet presAssocID="{EDF4CD03-9165-4446-9073-0B9F6CEBB4A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Graph with Downward Trend"/>
        </a:ext>
      </dgm:extLst>
    </dgm:pt>
    <dgm:pt modelId="{BAEC1D83-F5EF-4D05-B1F5-94B18D1D0AD9}" type="pres">
      <dgm:prSet presAssocID="{EDF4CD03-9165-4446-9073-0B9F6CEBB4A6}" presName="spaceRect" presStyleCnt="0"/>
      <dgm:spPr/>
    </dgm:pt>
    <dgm:pt modelId="{205EC20D-97B3-47EB-A0EF-5BEF01541E99}" type="pres">
      <dgm:prSet presAssocID="{EDF4CD03-9165-4446-9073-0B9F6CEBB4A6}" presName="parTx" presStyleLbl="revTx" presStyleIdx="1" presStyleCnt="4">
        <dgm:presLayoutVars>
          <dgm:chMax val="0"/>
          <dgm:chPref val="0"/>
        </dgm:presLayoutVars>
      </dgm:prSet>
      <dgm:spPr/>
    </dgm:pt>
    <dgm:pt modelId="{E99467EB-AF51-4BF9-B85B-379F2FB67A43}" type="pres">
      <dgm:prSet presAssocID="{86017810-0F7A-4A9C-A99F-AD363867B10C}" presName="sibTrans" presStyleCnt="0"/>
      <dgm:spPr/>
    </dgm:pt>
    <dgm:pt modelId="{221A717C-B18E-4AAD-8968-CC58ADE4DD4B}" type="pres">
      <dgm:prSet presAssocID="{8401DA42-013B-4D5E-98EF-ABD1480DF7AF}" presName="compNode" presStyleCnt="0"/>
      <dgm:spPr/>
    </dgm:pt>
    <dgm:pt modelId="{3D7C9E26-5B46-4AED-A0DD-07A08335B60D}" type="pres">
      <dgm:prSet presAssocID="{8401DA42-013B-4D5E-98EF-ABD1480DF7AF}" presName="bgRect" presStyleLbl="bgShp" presStyleIdx="2" presStyleCnt="4" custLinFactNeighborY="-3620"/>
      <dgm:spPr/>
    </dgm:pt>
    <dgm:pt modelId="{C2FF8AEB-613F-4A26-8274-EAC3CFDB6467}" type="pres">
      <dgm:prSet presAssocID="{8401DA42-013B-4D5E-98EF-ABD1480DF7A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upo"/>
        </a:ext>
      </dgm:extLst>
    </dgm:pt>
    <dgm:pt modelId="{7912B266-5DDB-4304-8840-B0F0C5C8759B}" type="pres">
      <dgm:prSet presAssocID="{8401DA42-013B-4D5E-98EF-ABD1480DF7AF}" presName="spaceRect" presStyleCnt="0"/>
      <dgm:spPr/>
    </dgm:pt>
    <dgm:pt modelId="{A65DF16D-A4FC-4E1D-99DC-A9246C23B40A}" type="pres">
      <dgm:prSet presAssocID="{8401DA42-013B-4D5E-98EF-ABD1480DF7AF}" presName="parTx" presStyleLbl="revTx" presStyleIdx="2" presStyleCnt="4">
        <dgm:presLayoutVars>
          <dgm:chMax val="0"/>
          <dgm:chPref val="0"/>
        </dgm:presLayoutVars>
      </dgm:prSet>
      <dgm:spPr/>
    </dgm:pt>
    <dgm:pt modelId="{FC750B8D-A9DA-45FF-BD2F-35AD291F6846}" type="pres">
      <dgm:prSet presAssocID="{82E00390-1CFC-4421-AFE8-47499FEF7501}" presName="sibTrans" presStyleCnt="0"/>
      <dgm:spPr/>
    </dgm:pt>
    <dgm:pt modelId="{5E3A93BC-7C9A-4BBC-83B2-200818766925}" type="pres">
      <dgm:prSet presAssocID="{B4B56EC5-2B3B-43CC-989A-DF0362A0A2FE}" presName="compNode" presStyleCnt="0"/>
      <dgm:spPr/>
    </dgm:pt>
    <dgm:pt modelId="{15A54089-3814-4AF2-B2D0-7E4E74B4CFE2}" type="pres">
      <dgm:prSet presAssocID="{B4B56EC5-2B3B-43CC-989A-DF0362A0A2FE}" presName="bgRect" presStyleLbl="bgShp" presStyleIdx="3" presStyleCnt="4"/>
      <dgm:spPr/>
    </dgm:pt>
    <dgm:pt modelId="{762E7E13-18E4-4880-BCD8-5C569384B6BE}" type="pres">
      <dgm:prSet presAssocID="{B4B56EC5-2B3B-43CC-989A-DF0362A0A2F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ana"/>
        </a:ext>
      </dgm:extLst>
    </dgm:pt>
    <dgm:pt modelId="{ED4CBF94-342B-4B2A-B51E-E497DB00DD53}" type="pres">
      <dgm:prSet presAssocID="{B4B56EC5-2B3B-43CC-989A-DF0362A0A2FE}" presName="spaceRect" presStyleCnt="0"/>
      <dgm:spPr/>
    </dgm:pt>
    <dgm:pt modelId="{145E0BF5-A0A2-4609-92FD-9E05CE73BBCE}" type="pres">
      <dgm:prSet presAssocID="{B4B56EC5-2B3B-43CC-989A-DF0362A0A2FE}" presName="parTx" presStyleLbl="revTx" presStyleIdx="3" presStyleCnt="4" custScaleY="99723">
        <dgm:presLayoutVars>
          <dgm:chMax val="0"/>
          <dgm:chPref val="0"/>
        </dgm:presLayoutVars>
      </dgm:prSet>
      <dgm:spPr/>
    </dgm:pt>
  </dgm:ptLst>
  <dgm:cxnLst>
    <dgm:cxn modelId="{472A4A11-334B-4C78-8ECE-3CBE69CB6AA6}" type="presOf" srcId="{B4B56EC5-2B3B-43CC-989A-DF0362A0A2FE}" destId="{145E0BF5-A0A2-4609-92FD-9E05CE73BBCE}" srcOrd="0" destOrd="0" presId="urn:microsoft.com/office/officeart/2018/2/layout/IconVerticalSolidList"/>
    <dgm:cxn modelId="{AFDF8948-D5C5-486F-9089-4BA32F23E251}" type="presOf" srcId="{973B3A53-3826-4907-8FB8-9FAAC9445223}" destId="{E33E3CE6-5B49-4AD4-B902-4A15D2A8F910}" srcOrd="0" destOrd="0" presId="urn:microsoft.com/office/officeart/2018/2/layout/IconVerticalSolidList"/>
    <dgm:cxn modelId="{F0633C70-32B8-477C-A622-D8A30B5D9287}" srcId="{973B3A53-3826-4907-8FB8-9FAAC9445223}" destId="{B4B56EC5-2B3B-43CC-989A-DF0362A0A2FE}" srcOrd="3" destOrd="0" parTransId="{E3478BA4-E582-47ED-B67E-B546EA70E016}" sibTransId="{5734B206-296A-47D5-9A81-B7E8AF6E4735}"/>
    <dgm:cxn modelId="{B745687A-A027-4F53-9A14-494E7D42C4B4}" type="presOf" srcId="{8401DA42-013B-4D5E-98EF-ABD1480DF7AF}" destId="{A65DF16D-A4FC-4E1D-99DC-A9246C23B40A}" srcOrd="0" destOrd="0" presId="urn:microsoft.com/office/officeart/2018/2/layout/IconVerticalSolidList"/>
    <dgm:cxn modelId="{85B99C9C-FD43-44A7-977D-7CFFA05F0D66}" srcId="{973B3A53-3826-4907-8FB8-9FAAC9445223}" destId="{DB7BDC6B-FBC3-47D2-BBB8-7EB398720B9D}" srcOrd="0" destOrd="0" parTransId="{50238960-631B-4F8C-8C34-D866A30FFC31}" sibTransId="{0E77B544-4F4B-40C3-AC7C-586A7859CAC8}"/>
    <dgm:cxn modelId="{497ED49D-16F8-47E9-91E3-8B9F3259A16F}" srcId="{973B3A53-3826-4907-8FB8-9FAAC9445223}" destId="{8401DA42-013B-4D5E-98EF-ABD1480DF7AF}" srcOrd="2" destOrd="0" parTransId="{ED232162-4048-4DF8-8186-04BD9E556D91}" sibTransId="{82E00390-1CFC-4421-AFE8-47499FEF7501}"/>
    <dgm:cxn modelId="{E355EFB7-A205-42E3-A848-508B1B1D5889}" type="presOf" srcId="{EDF4CD03-9165-4446-9073-0B9F6CEBB4A6}" destId="{205EC20D-97B3-47EB-A0EF-5BEF01541E99}" srcOrd="0" destOrd="0" presId="urn:microsoft.com/office/officeart/2018/2/layout/IconVerticalSolidList"/>
    <dgm:cxn modelId="{216E47D4-FD1B-4356-9A9D-17A5561CC191}" type="presOf" srcId="{DB7BDC6B-FBC3-47D2-BBB8-7EB398720B9D}" destId="{23466739-E1C1-4FA6-8333-9DFB15508E97}" srcOrd="0" destOrd="0" presId="urn:microsoft.com/office/officeart/2018/2/layout/IconVerticalSolidList"/>
    <dgm:cxn modelId="{B762AFEE-D6BC-4E7E-B896-D6576F67CA63}" srcId="{973B3A53-3826-4907-8FB8-9FAAC9445223}" destId="{EDF4CD03-9165-4446-9073-0B9F6CEBB4A6}" srcOrd="1" destOrd="0" parTransId="{588DED38-0F4A-4369-9D41-2404EDC4446E}" sibTransId="{86017810-0F7A-4A9C-A99F-AD363867B10C}"/>
    <dgm:cxn modelId="{125A23D5-B9C8-4E79-9466-D5966617330B}" type="presParOf" srcId="{E33E3CE6-5B49-4AD4-B902-4A15D2A8F910}" destId="{AB8C62E4-9416-49B6-80EF-87F0AACEA2F1}" srcOrd="0" destOrd="0" presId="urn:microsoft.com/office/officeart/2018/2/layout/IconVerticalSolidList"/>
    <dgm:cxn modelId="{3FC22E2D-1DE7-4884-8367-F80231F7825D}" type="presParOf" srcId="{AB8C62E4-9416-49B6-80EF-87F0AACEA2F1}" destId="{4E8E41D1-443F-4C1B-8F50-7EB0A776BF00}" srcOrd="0" destOrd="0" presId="urn:microsoft.com/office/officeart/2018/2/layout/IconVerticalSolidList"/>
    <dgm:cxn modelId="{246E2594-88F1-4EB1-BD55-3317D5162838}" type="presParOf" srcId="{AB8C62E4-9416-49B6-80EF-87F0AACEA2F1}" destId="{ED0B9D0B-C159-46DF-A78D-DC4802F95B05}" srcOrd="1" destOrd="0" presId="urn:microsoft.com/office/officeart/2018/2/layout/IconVerticalSolidList"/>
    <dgm:cxn modelId="{C4D2F4A9-82DF-4ADF-8E46-AEB90AF56B67}" type="presParOf" srcId="{AB8C62E4-9416-49B6-80EF-87F0AACEA2F1}" destId="{71EA97AE-8F24-452C-A0D3-ED8E8DE1E4A2}" srcOrd="2" destOrd="0" presId="urn:microsoft.com/office/officeart/2018/2/layout/IconVerticalSolidList"/>
    <dgm:cxn modelId="{03486E37-68E8-40AA-B109-B6EAB5BAE179}" type="presParOf" srcId="{AB8C62E4-9416-49B6-80EF-87F0AACEA2F1}" destId="{23466739-E1C1-4FA6-8333-9DFB15508E97}" srcOrd="3" destOrd="0" presId="urn:microsoft.com/office/officeart/2018/2/layout/IconVerticalSolidList"/>
    <dgm:cxn modelId="{2DB38F01-FD94-4476-B2EB-2008AF1D6989}" type="presParOf" srcId="{E33E3CE6-5B49-4AD4-B902-4A15D2A8F910}" destId="{298ABF29-C31C-46DE-ABC5-773C731BDF49}" srcOrd="1" destOrd="0" presId="urn:microsoft.com/office/officeart/2018/2/layout/IconVerticalSolidList"/>
    <dgm:cxn modelId="{B5497EB9-4061-4D04-BF0B-C0253332B80B}" type="presParOf" srcId="{E33E3CE6-5B49-4AD4-B902-4A15D2A8F910}" destId="{72D60B74-DE1F-4FDB-A9F8-EF1962558590}" srcOrd="2" destOrd="0" presId="urn:microsoft.com/office/officeart/2018/2/layout/IconVerticalSolidList"/>
    <dgm:cxn modelId="{41D53E86-0ACF-4CBD-8D92-755460199E7A}" type="presParOf" srcId="{72D60B74-DE1F-4FDB-A9F8-EF1962558590}" destId="{B8445F25-1319-4971-99B9-3401F8DDCB8F}" srcOrd="0" destOrd="0" presId="urn:microsoft.com/office/officeart/2018/2/layout/IconVerticalSolidList"/>
    <dgm:cxn modelId="{6DF5600D-50D2-42F6-8C91-857960C1A8F0}" type="presParOf" srcId="{72D60B74-DE1F-4FDB-A9F8-EF1962558590}" destId="{5BB84358-E895-4108-A8CD-205FAF54AC83}" srcOrd="1" destOrd="0" presId="urn:microsoft.com/office/officeart/2018/2/layout/IconVerticalSolidList"/>
    <dgm:cxn modelId="{11DF9541-6051-4B0B-9C1D-F82E3FA54616}" type="presParOf" srcId="{72D60B74-DE1F-4FDB-A9F8-EF1962558590}" destId="{BAEC1D83-F5EF-4D05-B1F5-94B18D1D0AD9}" srcOrd="2" destOrd="0" presId="urn:microsoft.com/office/officeart/2018/2/layout/IconVerticalSolidList"/>
    <dgm:cxn modelId="{C2D0B229-65FA-4482-9137-196D5A11F695}" type="presParOf" srcId="{72D60B74-DE1F-4FDB-A9F8-EF1962558590}" destId="{205EC20D-97B3-47EB-A0EF-5BEF01541E99}" srcOrd="3" destOrd="0" presId="urn:microsoft.com/office/officeart/2018/2/layout/IconVerticalSolidList"/>
    <dgm:cxn modelId="{8F37E643-C35D-48A3-9249-76D7EDB0139F}" type="presParOf" srcId="{E33E3CE6-5B49-4AD4-B902-4A15D2A8F910}" destId="{E99467EB-AF51-4BF9-B85B-379F2FB67A43}" srcOrd="3" destOrd="0" presId="urn:microsoft.com/office/officeart/2018/2/layout/IconVerticalSolidList"/>
    <dgm:cxn modelId="{C9491AEA-57AC-48BD-9384-1419F8B916F4}" type="presParOf" srcId="{E33E3CE6-5B49-4AD4-B902-4A15D2A8F910}" destId="{221A717C-B18E-4AAD-8968-CC58ADE4DD4B}" srcOrd="4" destOrd="0" presId="urn:microsoft.com/office/officeart/2018/2/layout/IconVerticalSolidList"/>
    <dgm:cxn modelId="{845ADCC7-E4C9-4E2B-859E-668892633723}" type="presParOf" srcId="{221A717C-B18E-4AAD-8968-CC58ADE4DD4B}" destId="{3D7C9E26-5B46-4AED-A0DD-07A08335B60D}" srcOrd="0" destOrd="0" presId="urn:microsoft.com/office/officeart/2018/2/layout/IconVerticalSolidList"/>
    <dgm:cxn modelId="{D76639FE-C84F-44F8-8B95-5016A8013047}" type="presParOf" srcId="{221A717C-B18E-4AAD-8968-CC58ADE4DD4B}" destId="{C2FF8AEB-613F-4A26-8274-EAC3CFDB6467}" srcOrd="1" destOrd="0" presId="urn:microsoft.com/office/officeart/2018/2/layout/IconVerticalSolidList"/>
    <dgm:cxn modelId="{B453878A-15E9-4A7B-8341-25D015695FE4}" type="presParOf" srcId="{221A717C-B18E-4AAD-8968-CC58ADE4DD4B}" destId="{7912B266-5DDB-4304-8840-B0F0C5C8759B}" srcOrd="2" destOrd="0" presId="urn:microsoft.com/office/officeart/2018/2/layout/IconVerticalSolidList"/>
    <dgm:cxn modelId="{1F1B4106-39B7-4E72-BB43-3B88E933B58A}" type="presParOf" srcId="{221A717C-B18E-4AAD-8968-CC58ADE4DD4B}" destId="{A65DF16D-A4FC-4E1D-99DC-A9246C23B40A}" srcOrd="3" destOrd="0" presId="urn:microsoft.com/office/officeart/2018/2/layout/IconVerticalSolidList"/>
    <dgm:cxn modelId="{4C8FEF66-01AA-4EA6-B1A0-915017E3AFDC}" type="presParOf" srcId="{E33E3CE6-5B49-4AD4-B902-4A15D2A8F910}" destId="{FC750B8D-A9DA-45FF-BD2F-35AD291F6846}" srcOrd="5" destOrd="0" presId="urn:microsoft.com/office/officeart/2018/2/layout/IconVerticalSolidList"/>
    <dgm:cxn modelId="{37D2E00A-5982-446E-93AF-213E24BBA9AE}" type="presParOf" srcId="{E33E3CE6-5B49-4AD4-B902-4A15D2A8F910}" destId="{5E3A93BC-7C9A-4BBC-83B2-200818766925}" srcOrd="6" destOrd="0" presId="urn:microsoft.com/office/officeart/2018/2/layout/IconVerticalSolidList"/>
    <dgm:cxn modelId="{CF35980B-CDEA-417E-AFDB-C8E909E47769}" type="presParOf" srcId="{5E3A93BC-7C9A-4BBC-83B2-200818766925}" destId="{15A54089-3814-4AF2-B2D0-7E4E74B4CFE2}" srcOrd="0" destOrd="0" presId="urn:microsoft.com/office/officeart/2018/2/layout/IconVerticalSolidList"/>
    <dgm:cxn modelId="{2710EFF7-DC8E-4AB7-8377-4CDB4B4A5E5C}" type="presParOf" srcId="{5E3A93BC-7C9A-4BBC-83B2-200818766925}" destId="{762E7E13-18E4-4880-BCD8-5C569384B6BE}" srcOrd="1" destOrd="0" presId="urn:microsoft.com/office/officeart/2018/2/layout/IconVerticalSolidList"/>
    <dgm:cxn modelId="{73B9D952-5865-4EE7-A3B4-3D612102F561}" type="presParOf" srcId="{5E3A93BC-7C9A-4BBC-83B2-200818766925}" destId="{ED4CBF94-342B-4B2A-B51E-E497DB00DD53}" srcOrd="2" destOrd="0" presId="urn:microsoft.com/office/officeart/2018/2/layout/IconVerticalSolidList"/>
    <dgm:cxn modelId="{FE62BFC1-E6EB-4734-8BE3-AA906708AEF4}" type="presParOf" srcId="{5E3A93BC-7C9A-4BBC-83B2-200818766925}" destId="{145E0BF5-A0A2-4609-92FD-9E05CE73BBC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8E41D1-443F-4C1B-8F50-7EB0A776BF00}">
      <dsp:nvSpPr>
        <dsp:cNvPr id="0" name=""/>
        <dsp:cNvSpPr/>
      </dsp:nvSpPr>
      <dsp:spPr>
        <a:xfrm>
          <a:off x="0" y="0"/>
          <a:ext cx="11407487" cy="91531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0B9D0B-C159-46DF-A78D-DC4802F95B05}">
      <dsp:nvSpPr>
        <dsp:cNvPr id="0" name=""/>
        <dsp:cNvSpPr/>
      </dsp:nvSpPr>
      <dsp:spPr>
        <a:xfrm>
          <a:off x="276881" y="207750"/>
          <a:ext cx="503420" cy="5034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466739-E1C1-4FA6-8333-9DFB15508E97}">
      <dsp:nvSpPr>
        <dsp:cNvPr id="0" name=""/>
        <dsp:cNvSpPr/>
      </dsp:nvSpPr>
      <dsp:spPr>
        <a:xfrm>
          <a:off x="1057183" y="1805"/>
          <a:ext cx="10350303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kern="1200" dirty="0">
              <a:solidFill>
                <a:schemeClr val="bg1"/>
              </a:solidFill>
            </a:rPr>
            <a:t>Asumir las crisis como una oportunidad en beneficio tanto de la organización como del propio crecimiento personal.</a:t>
          </a:r>
          <a:endParaRPr lang="en-US" sz="1500" kern="1200" dirty="0">
            <a:solidFill>
              <a:schemeClr val="bg1"/>
            </a:solidFill>
          </a:endParaRPr>
        </a:p>
      </dsp:txBody>
      <dsp:txXfrm>
        <a:off x="1057183" y="1805"/>
        <a:ext cx="10350303" cy="915310"/>
      </dsp:txXfrm>
    </dsp:sp>
    <dsp:sp modelId="{B8445F25-1319-4971-99B9-3401F8DDCB8F}">
      <dsp:nvSpPr>
        <dsp:cNvPr id="0" name=""/>
        <dsp:cNvSpPr/>
      </dsp:nvSpPr>
      <dsp:spPr>
        <a:xfrm>
          <a:off x="0" y="1145944"/>
          <a:ext cx="11407487" cy="91531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B84358-E895-4108-A8CD-205FAF54AC83}">
      <dsp:nvSpPr>
        <dsp:cNvPr id="0" name=""/>
        <dsp:cNvSpPr/>
      </dsp:nvSpPr>
      <dsp:spPr>
        <a:xfrm>
          <a:off x="276881" y="1351889"/>
          <a:ext cx="503420" cy="5034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5EC20D-97B3-47EB-A0EF-5BEF01541E99}">
      <dsp:nvSpPr>
        <dsp:cNvPr id="0" name=""/>
        <dsp:cNvSpPr/>
      </dsp:nvSpPr>
      <dsp:spPr>
        <a:xfrm>
          <a:off x="1057183" y="1145944"/>
          <a:ext cx="10350303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kern="1200" dirty="0">
              <a:solidFill>
                <a:schemeClr val="bg1"/>
              </a:solidFill>
            </a:rPr>
            <a:t>Las crisis tienen un efecto en la mente de las personas, específicamente en su capacidad para imaginar la posibilidad de cambio.</a:t>
          </a:r>
          <a:endParaRPr lang="en-US" sz="1500" kern="1200" dirty="0">
            <a:solidFill>
              <a:schemeClr val="bg1"/>
            </a:solidFill>
          </a:endParaRPr>
        </a:p>
      </dsp:txBody>
      <dsp:txXfrm>
        <a:off x="1057183" y="1145944"/>
        <a:ext cx="10350303" cy="915310"/>
      </dsp:txXfrm>
    </dsp:sp>
    <dsp:sp modelId="{3D7C9E26-5B46-4AED-A0DD-07A08335B60D}">
      <dsp:nvSpPr>
        <dsp:cNvPr id="0" name=""/>
        <dsp:cNvSpPr/>
      </dsp:nvSpPr>
      <dsp:spPr>
        <a:xfrm>
          <a:off x="0" y="2256948"/>
          <a:ext cx="11407487" cy="91531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FF8AEB-613F-4A26-8274-EAC3CFDB6467}">
      <dsp:nvSpPr>
        <dsp:cNvPr id="0" name=""/>
        <dsp:cNvSpPr/>
      </dsp:nvSpPr>
      <dsp:spPr>
        <a:xfrm>
          <a:off x="276881" y="2496027"/>
          <a:ext cx="503420" cy="5034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5DF16D-A4FC-4E1D-99DC-A9246C23B40A}">
      <dsp:nvSpPr>
        <dsp:cNvPr id="0" name=""/>
        <dsp:cNvSpPr/>
      </dsp:nvSpPr>
      <dsp:spPr>
        <a:xfrm>
          <a:off x="1057183" y="2290082"/>
          <a:ext cx="10350303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kern="1200" dirty="0">
              <a:solidFill>
                <a:schemeClr val="bg1"/>
              </a:solidFill>
            </a:rPr>
            <a:t>Durante una crisis, los directivos deben velar porque las personas se sientan más conectadas entre sí y evidenciar que tienen el respaldo de la organización para implementar acciones que contribuyan a superar esa crisis.</a:t>
          </a:r>
          <a:endParaRPr lang="en-US" sz="1500" kern="1200" dirty="0">
            <a:solidFill>
              <a:schemeClr val="bg1"/>
            </a:solidFill>
          </a:endParaRPr>
        </a:p>
      </dsp:txBody>
      <dsp:txXfrm>
        <a:off x="1057183" y="2290082"/>
        <a:ext cx="10350303" cy="915310"/>
      </dsp:txXfrm>
    </dsp:sp>
    <dsp:sp modelId="{15A54089-3814-4AF2-B2D0-7E4E74B4CFE2}">
      <dsp:nvSpPr>
        <dsp:cNvPr id="0" name=""/>
        <dsp:cNvSpPr/>
      </dsp:nvSpPr>
      <dsp:spPr>
        <a:xfrm>
          <a:off x="0" y="3434221"/>
          <a:ext cx="11407487" cy="91531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2E7E13-18E4-4880-BCD8-5C569384B6BE}">
      <dsp:nvSpPr>
        <dsp:cNvPr id="0" name=""/>
        <dsp:cNvSpPr/>
      </dsp:nvSpPr>
      <dsp:spPr>
        <a:xfrm>
          <a:off x="276881" y="3640166"/>
          <a:ext cx="503420" cy="5034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5E0BF5-A0A2-4609-92FD-9E05CE73BBCE}">
      <dsp:nvSpPr>
        <dsp:cNvPr id="0" name=""/>
        <dsp:cNvSpPr/>
      </dsp:nvSpPr>
      <dsp:spPr>
        <a:xfrm>
          <a:off x="1057183" y="3435488"/>
          <a:ext cx="10350303" cy="912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kern="1200" dirty="0">
              <a:solidFill>
                <a:schemeClr val="bg1"/>
              </a:solidFill>
            </a:rPr>
            <a:t>Para ser resilientes es importante tener </a:t>
          </a:r>
          <a:r>
            <a:rPr lang="es-CO" sz="1500" u="none" kern="1200" dirty="0">
              <a:solidFill>
                <a:schemeClr val="bg1"/>
              </a:solidFill>
            </a:rPr>
            <a:t>objetivos claros en la vida, asumir una actitud positiva </a:t>
          </a:r>
          <a:r>
            <a:rPr lang="es-CO" sz="1500" kern="1200" dirty="0">
              <a:solidFill>
                <a:schemeClr val="bg1"/>
              </a:solidFill>
            </a:rPr>
            <a:t>hacia las situaciones problema, actuar con actitud innovadora, evitar buscar culpables de las situaciones difíciles, tener autoconfianza e integridad y procurar rodearse de personas positivas, realizar trabajo colaborativo y aprender de las situaciones vividas para soluciones futuras. </a:t>
          </a:r>
          <a:endParaRPr lang="en-US" sz="1500" kern="1200" dirty="0">
            <a:solidFill>
              <a:schemeClr val="bg1"/>
            </a:solidFill>
          </a:endParaRPr>
        </a:p>
      </dsp:txBody>
      <dsp:txXfrm>
        <a:off x="1057183" y="3435488"/>
        <a:ext cx="10350303" cy="9127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F1567-E888-4B3A-A78D-AD9E0A441C4C}" type="datetimeFigureOut">
              <a:rPr lang="es-CO" smtClean="0"/>
              <a:t>8/12/2021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8B0F3-69C5-40FA-AA1A-7BDF62A96935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99703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B9CD7721-E0EF-4321-9C21-714930F555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A4E15E28-12D9-4179-AD67-9BD9A88F7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F4F97B0D-153D-4490-BA59-F38B826A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5FA558-D514-4141-96B7-2F4FB5783E81}" type="slidenum">
              <a:rPr lang="es-ES" altLang="es-CO"/>
              <a:pPr>
                <a:defRPr/>
              </a:pPr>
              <a:t>‹#›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404887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26CE1051-DD9B-4947-9792-050C2755B0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05534A38-E221-4DF5-9440-9AD2C544E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C5CA6B89-7F60-4325-808F-93205D04E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90923-A08F-4775-A367-6FD48482878E}" type="slidenum">
              <a:rPr lang="es-ES" altLang="es-CO"/>
              <a:pPr>
                <a:defRPr/>
              </a:pPr>
              <a:t>‹#›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3074318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253D3B09-2FC3-4F0E-9CCD-3167D716E7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B84A3B86-F2EB-4079-9759-8D5C1C547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704DA75D-7358-474D-B705-A76F1D188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D6CB7-211B-4AC8-BE9D-A386F9BE7A84}" type="slidenum">
              <a:rPr lang="es-ES" altLang="es-CO"/>
              <a:pPr>
                <a:defRPr/>
              </a:pPr>
              <a:t>‹#›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749862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5EA198-D220-4BA7-84C7-F23E262C7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5875003-6378-4B6E-B0FC-C855DB0AD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362D8F-DD49-4983-92F7-2563CB16C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FCBE2-F1D4-4B0D-A388-93576912A034}" type="datetimeFigureOut">
              <a:rPr lang="es-CO" smtClean="0"/>
              <a:t>8/12/2021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E0A83A-8936-4234-B788-91558235E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830B93-B7BC-4472-AE57-0A74AF4E8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3124E-37A1-47BD-8C55-9B6633676449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36227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428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3CCF4ED1-E33E-40DA-B016-F69D6BAE30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4F2BD104-8786-4283-B406-2565E661F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F6DF5F98-58C9-43FC-9AB2-859B01490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8F0AF-26AA-469C-B621-4BA7796DA7AF}" type="slidenum">
              <a:rPr lang="es-ES" altLang="es-CO"/>
              <a:pPr>
                <a:defRPr/>
              </a:pPr>
              <a:t>‹#›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722099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2D2B3A81-A488-4AD8-A463-7B5DE959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73B6B249-406B-4A5D-AF8F-861346175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12AA618E-4C16-4905-ACF7-34FBD4581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F26DC-92D8-40EC-9B2D-A96B64EDB3D1}" type="slidenum">
              <a:rPr lang="es-ES" altLang="es-CO"/>
              <a:pPr>
                <a:defRPr/>
              </a:pPr>
              <a:t>‹#›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3394818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408EA6DA-CCF1-41A1-BA58-147A4D3E4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78C10F38-9E1C-481F-9D42-4AA8A00F3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A96EBCC8-8D6C-4E21-BAEB-BCFC47F63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0042D-725E-4BBE-9E3A-E4EC19F487A2}" type="slidenum">
              <a:rPr lang="es-ES" altLang="es-CO"/>
              <a:pPr>
                <a:defRPr/>
              </a:pPr>
              <a:t>‹#›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4044634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id="{5EA4C0FF-6DA8-4A62-B2B0-5B9BF90EEE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id="{07E83DF3-E62E-4992-9DBD-2E6D33BC6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32D2A90F-9CDE-480A-B188-15E28BFFC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B1A08-337C-43EA-961B-EBD5BA022F57}" type="slidenum">
              <a:rPr lang="es-ES" altLang="es-CO"/>
              <a:pPr>
                <a:defRPr/>
              </a:pPr>
              <a:t>‹#›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021096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D7F5D169-E613-4203-846C-86F5A80F60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83C9A108-183F-4EC1-9C0A-E2EE2F7C1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AFD25D3A-BE1B-445F-8AAA-183CEE9F2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46F8F-12B0-4F93-965F-EF8E25D7309B}" type="slidenum">
              <a:rPr lang="es-ES" altLang="es-CO"/>
              <a:pPr>
                <a:defRPr/>
              </a:pPr>
              <a:t>‹#›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373630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3D86242F-F73D-49B5-82E1-4FA0D993FB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FAE32298-7AE6-4259-8825-2AB2B129C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DE3FBECF-6EE1-4F6A-A476-89C853E73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41848-725C-4FEC-92A2-8E2FD78D6E2F}" type="slidenum">
              <a:rPr lang="es-ES" altLang="es-CO"/>
              <a:pPr>
                <a:defRPr/>
              </a:pPr>
              <a:t>‹#›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3291855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O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40A08671-9D3A-4E66-B656-10707CCD2E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00D48B20-7AFA-4216-B03D-6F781427C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CE57875E-9213-42FD-9514-0C62B0C9E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106B0-B8A8-4762-B258-57365325A743}" type="slidenum">
              <a:rPr lang="es-ES" altLang="es-CO"/>
              <a:pPr>
                <a:defRPr/>
              </a:pPr>
              <a:t>‹#›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4155362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7127F69-6756-B449-B684-4D3BC1E0B83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13" y="5828307"/>
            <a:ext cx="994105" cy="69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9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A013450-F2AC-2C43-B38D-FEE444058B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"/>
          <a:stretch/>
        </p:blipFill>
        <p:spPr>
          <a:xfrm>
            <a:off x="3662951" y="0"/>
            <a:ext cx="5315665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91DF9A9-781E-754B-953C-53BF20E01C19}"/>
              </a:ext>
            </a:extLst>
          </p:cNvPr>
          <p:cNvSpPr txBox="1"/>
          <p:nvPr/>
        </p:nvSpPr>
        <p:spPr>
          <a:xfrm>
            <a:off x="8971720" y="5995655"/>
            <a:ext cx="3220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CO" altLang="es-CO" sz="12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bernalaug@gmail.com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CO" altLang="es-CO" sz="12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cesar.bernal@unisabana.edu.co</a:t>
            </a:r>
          </a:p>
        </p:txBody>
      </p:sp>
    </p:spTree>
    <p:extLst>
      <p:ext uri="{BB962C8B-B14F-4D97-AF65-F5344CB8AC3E}">
        <p14:creationId xmlns:p14="http://schemas.microsoft.com/office/powerpoint/2010/main" val="3943405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500" name="Picture 4" descr="Graf 65 copy">
            <a:extLst>
              <a:ext uri="{FF2B5EF4-FFF2-40B4-BE49-F238E27FC236}">
                <a16:creationId xmlns:a16="http://schemas.microsoft.com/office/drawing/2014/main" id="{EAEF2B92-E87E-466C-B4B5-FF792ED54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102" y="1036621"/>
            <a:ext cx="9063541" cy="5298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1B4AE242-B1E5-4955-8E65-77FA0EDD9B5E}"/>
              </a:ext>
            </a:extLst>
          </p:cNvPr>
          <p:cNvSpPr txBox="1">
            <a:spLocks noChangeArrowheads="1"/>
          </p:cNvSpPr>
          <p:nvPr/>
        </p:nvSpPr>
        <p:spPr>
          <a:xfrm>
            <a:off x="1988457" y="464457"/>
            <a:ext cx="8222342" cy="8032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s-ES" altLang="es-CO" sz="2400" b="1" dirty="0">
                <a:solidFill>
                  <a:srgbClr val="0070C0"/>
                </a:solidFill>
              </a:rPr>
              <a:t>7.7 Gerencia y liderazgo</a:t>
            </a:r>
            <a:endParaRPr lang="es-ES" altLang="es-CO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76183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1">
            <a:extLst>
              <a:ext uri="{FF2B5EF4-FFF2-40B4-BE49-F238E27FC236}">
                <a16:creationId xmlns:a16="http://schemas.microsoft.com/office/drawing/2014/main" id="{0FADC191-71A8-9740-8D77-228B4A1FF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1" y="505733"/>
            <a:ext cx="7993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2400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7.8 Cambio </a:t>
            </a:r>
            <a:endParaRPr lang="es-CO" altLang="es-CO" sz="2400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CuadroTexto 2">
            <a:extLst>
              <a:ext uri="{FF2B5EF4-FFF2-40B4-BE49-F238E27FC236}">
                <a16:creationId xmlns:a16="http://schemas.microsoft.com/office/drawing/2014/main" id="{CC400718-1823-0A46-9F8C-5161E75DA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540" y="1824384"/>
            <a:ext cx="3213651" cy="34778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s-CO" sz="24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 “Nunca consideres el estudio como una obligación, sino como una oportunidad para penetrar en el bello y maravilloso mundo del saber.” </a:t>
            </a:r>
          </a:p>
          <a:p>
            <a:pPr algn="ctr">
              <a:defRPr/>
            </a:pPr>
            <a:r>
              <a:rPr lang="es-CO" sz="24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Albert Einstein</a:t>
            </a:r>
          </a:p>
          <a:p>
            <a:pPr algn="just">
              <a:defRPr/>
            </a:pPr>
            <a:endParaRPr lang="es-CO" altLang="es-CO" sz="1400" dirty="0"/>
          </a:p>
          <a:p>
            <a:pPr algn="just">
              <a:defRPr/>
            </a:pPr>
            <a:endParaRPr lang="es-CO" altLang="es-CO" sz="14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467CC01-AB77-B947-A1DB-4C4BD2719ECF}"/>
              </a:ext>
            </a:extLst>
          </p:cNvPr>
          <p:cNvSpPr txBox="1"/>
          <p:nvPr/>
        </p:nvSpPr>
        <p:spPr>
          <a:xfrm>
            <a:off x="6612833" y="1824384"/>
            <a:ext cx="340580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altLang="es-CO" sz="24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“El futuro tiene muchos nombres. Para los débiles es lo inalcanzable. Para los temerosos, lo desconocido. Para los valientes es la oportunidad.” </a:t>
            </a:r>
          </a:p>
          <a:p>
            <a:pPr algn="ctr">
              <a:defRPr/>
            </a:pPr>
            <a:r>
              <a:rPr lang="es-CO" altLang="es-CO" sz="24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Víctor Hugo</a:t>
            </a:r>
          </a:p>
        </p:txBody>
      </p:sp>
    </p:spTree>
    <p:extLst>
      <p:ext uri="{BB962C8B-B14F-4D97-AF65-F5344CB8AC3E}">
        <p14:creationId xmlns:p14="http://schemas.microsoft.com/office/powerpoint/2010/main" val="184169885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1">
            <a:extLst>
              <a:ext uri="{FF2B5EF4-FFF2-40B4-BE49-F238E27FC236}">
                <a16:creationId xmlns:a16="http://schemas.microsoft.com/office/drawing/2014/main" id="{8C11FC89-FB54-4F4E-A588-5A9838CAB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1" y="549276"/>
            <a:ext cx="79930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2400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7.9  Determinantes del cambio en las organizaciones</a:t>
            </a:r>
            <a:endParaRPr lang="es-CO" altLang="es-CO" sz="2400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CuadroTexto 2">
            <a:extLst>
              <a:ext uri="{FF2B5EF4-FFF2-40B4-BE49-F238E27FC236}">
                <a16:creationId xmlns:a16="http://schemas.microsoft.com/office/drawing/2014/main" id="{BB77952F-E5F6-FF49-A59D-2DE8D66F2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5704" y="1384884"/>
            <a:ext cx="9342783" cy="252376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buClr>
                <a:schemeClr val="accent5"/>
              </a:buClr>
              <a:buSzPct val="115000"/>
              <a:buFont typeface="Wingdings" pitchFamily="2" charset="2"/>
              <a:buChar char="§"/>
              <a:defRPr/>
            </a:pPr>
            <a:r>
              <a:rPr lang="es-CO" dirty="0">
                <a:latin typeface="+mn-lt"/>
              </a:rPr>
              <a:t>La cada vez mayor globalización y el permanente cambio en el entorno.</a:t>
            </a:r>
          </a:p>
          <a:p>
            <a:pPr marL="285750" indent="-285750">
              <a:buClr>
                <a:schemeClr val="accent5"/>
              </a:buClr>
              <a:buSzPct val="115000"/>
              <a:buFont typeface="Wingdings" pitchFamily="2" charset="2"/>
              <a:buChar char="§"/>
              <a:defRPr/>
            </a:pPr>
            <a:r>
              <a:rPr lang="es-CO" dirty="0">
                <a:latin typeface="+mn-lt"/>
              </a:rPr>
              <a:t>Los constantes y rápidos avances tecnológicos (i4.0 y TIC).</a:t>
            </a:r>
          </a:p>
          <a:p>
            <a:pPr marL="285750" indent="-285750">
              <a:buClr>
                <a:schemeClr val="accent5"/>
              </a:buClr>
              <a:buSzPct val="115000"/>
              <a:buFont typeface="Wingdings" pitchFamily="2" charset="2"/>
              <a:buChar char="§"/>
              <a:defRPr/>
            </a:pPr>
            <a:r>
              <a:rPr lang="es-CO" dirty="0">
                <a:latin typeface="+mn-lt"/>
              </a:rPr>
              <a:t>Las nuevas concepciones acerca del trabajo por parte de los trabajadores o colaboradores.</a:t>
            </a:r>
          </a:p>
          <a:p>
            <a:pPr marL="285750" indent="-285750">
              <a:buClr>
                <a:schemeClr val="accent5"/>
              </a:buClr>
              <a:buSzPct val="115000"/>
              <a:buFont typeface="Wingdings" pitchFamily="2" charset="2"/>
              <a:buChar char="§"/>
              <a:defRPr/>
            </a:pPr>
            <a:r>
              <a:rPr lang="es-CO" dirty="0">
                <a:latin typeface="+mn-lt"/>
              </a:rPr>
              <a:t>La flexibilización de los procesos de producción de bienes o la prestación de servicios.</a:t>
            </a:r>
          </a:p>
          <a:p>
            <a:pPr marL="285750" indent="-285750">
              <a:buClr>
                <a:schemeClr val="accent5"/>
              </a:buClr>
              <a:buSzPct val="115000"/>
              <a:buFont typeface="Wingdings" pitchFamily="2" charset="2"/>
              <a:buChar char="§"/>
              <a:defRPr/>
            </a:pPr>
            <a:r>
              <a:rPr lang="es-CO" dirty="0">
                <a:latin typeface="+mn-lt"/>
              </a:rPr>
              <a:t>La presencia de la pluriculturalidad en el contexto de las organizaciones. </a:t>
            </a:r>
          </a:p>
          <a:p>
            <a:pPr marL="285750" indent="-285750">
              <a:buClr>
                <a:schemeClr val="accent5"/>
              </a:buClr>
              <a:buSzPct val="115000"/>
              <a:buFont typeface="Wingdings" pitchFamily="2" charset="2"/>
              <a:buChar char="§"/>
              <a:defRPr/>
            </a:pPr>
            <a:r>
              <a:rPr lang="es-CO" dirty="0">
                <a:latin typeface="+mn-lt"/>
              </a:rPr>
              <a:t>La tendencia a la estandarización y personalización de los bienes o servicios.</a:t>
            </a:r>
          </a:p>
          <a:p>
            <a:pPr marL="285750" indent="-285750">
              <a:buClr>
                <a:schemeClr val="accent5"/>
              </a:buClr>
              <a:buSzPct val="115000"/>
              <a:buFont typeface="Wingdings" pitchFamily="2" charset="2"/>
              <a:buChar char="§"/>
              <a:defRPr/>
            </a:pPr>
            <a:r>
              <a:rPr lang="es-CO" dirty="0">
                <a:latin typeface="+mn-lt"/>
              </a:rPr>
              <a:t>La necesidad de una visión sistémica (interdependencia entre los estamentos de la organización y la interacción mutua entre la organización y su entorno).</a:t>
            </a:r>
          </a:p>
          <a:p>
            <a:pPr algn="just">
              <a:defRPr/>
            </a:pPr>
            <a:endParaRPr lang="es-CO" altLang="es-CO" sz="1400" dirty="0"/>
          </a:p>
        </p:txBody>
      </p:sp>
    </p:spTree>
    <p:extLst>
      <p:ext uri="{BB962C8B-B14F-4D97-AF65-F5344CB8AC3E}">
        <p14:creationId xmlns:p14="http://schemas.microsoft.com/office/powerpoint/2010/main" val="161755721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">
            <a:extLst>
              <a:ext uri="{FF2B5EF4-FFF2-40B4-BE49-F238E27FC236}">
                <a16:creationId xmlns:a16="http://schemas.microsoft.com/office/drawing/2014/main" id="{44E20319-AA98-9242-8495-54070845F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1" y="549276"/>
            <a:ext cx="7993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7.10 Cambio  y cultura organizacional</a:t>
            </a:r>
            <a:endParaRPr lang="es-CO" altLang="es-CO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2">
            <a:extLst>
              <a:ext uri="{FF2B5EF4-FFF2-40B4-BE49-F238E27FC236}">
                <a16:creationId xmlns:a16="http://schemas.microsoft.com/office/drawing/2014/main" id="{F607C6EC-C09E-E948-97FB-5FCDD02F6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122" y="1158274"/>
            <a:ext cx="10807147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endParaRPr lang="es-CO" alt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ct val="0"/>
              </a:spcBef>
              <a:buClr>
                <a:schemeClr val="accent5"/>
              </a:buClr>
              <a:buSzPct val="115000"/>
              <a:buFont typeface="Wingdings" pitchFamily="2" charset="2"/>
              <a:buChar char="§"/>
            </a:pPr>
            <a:r>
              <a:rPr lang="es-CO" altLang="es-CO" sz="1600" dirty="0">
                <a:latin typeface="Arial" panose="020B0604020202020204" pitchFamily="34" charset="0"/>
                <a:cs typeface="Arial" panose="020B0604020202020204" pitchFamily="34" charset="0"/>
              </a:rPr>
              <a:t>Un proceso de cambio requiere de una cultura organizacional centrada en los valores humanos, comprometida con la misión y visión organizacional más que con los intereses particulares de los directivos, que responda a las necesidades de las personas y los cambios del entorno y orientada a crear valor para todos y cada uno de los grupos de interés y contribuir con ello al desarrollo sostenible. </a:t>
            </a:r>
          </a:p>
          <a:p>
            <a:pPr marL="285750" indent="-285750" algn="just">
              <a:spcBef>
                <a:spcPct val="0"/>
              </a:spcBef>
              <a:buClr>
                <a:schemeClr val="accent5"/>
              </a:buClr>
              <a:buSzPct val="115000"/>
              <a:buFont typeface="Wingdings" pitchFamily="2" charset="2"/>
              <a:buChar char="§"/>
            </a:pPr>
            <a:endParaRPr lang="es-CO" alt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ct val="0"/>
              </a:spcBef>
              <a:buClr>
                <a:schemeClr val="accent5"/>
              </a:buClr>
              <a:buSzPct val="115000"/>
              <a:buFont typeface="Wingdings" pitchFamily="2" charset="2"/>
              <a:buChar char="§"/>
            </a:pPr>
            <a:r>
              <a:rPr lang="es-CO" altLang="es-CO" sz="1600" dirty="0">
                <a:latin typeface="Arial" panose="020B0604020202020204" pitchFamily="34" charset="0"/>
                <a:cs typeface="Arial" panose="020B0604020202020204" pitchFamily="34" charset="0"/>
              </a:rPr>
              <a:t>Todo cambio afecta sobre todo a las personas, por consiguiente, es necesario diseñar y aplicar estrategias de aprendizaje que favorezcan la adaptación de la propia organización y de las personas al cambio. 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s-CO" altLang="es-CO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es-CO" altLang="es-CO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es-CO" altLang="es-CO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149B42F-6DBD-9E44-BB98-E3DAD032D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940" y="3367019"/>
            <a:ext cx="4372120" cy="28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9945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1">
            <a:extLst>
              <a:ext uri="{FF2B5EF4-FFF2-40B4-BE49-F238E27FC236}">
                <a16:creationId xmlns:a16="http://schemas.microsoft.com/office/drawing/2014/main" id="{E3250121-1AAB-A54D-8CB8-CE15A394A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1" y="549276"/>
            <a:ext cx="7993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7.11 Fases del proceso cambio</a:t>
            </a:r>
            <a:endParaRPr lang="es-CO" altLang="es-CO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2">
            <a:extLst>
              <a:ext uri="{FF2B5EF4-FFF2-40B4-BE49-F238E27FC236}">
                <a16:creationId xmlns:a16="http://schemas.microsoft.com/office/drawing/2014/main" id="{62F44B35-BA09-1641-98BD-D48295BF3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6085" y="1168812"/>
            <a:ext cx="9751637" cy="44012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buClr>
                <a:schemeClr val="accent5"/>
              </a:buClr>
              <a:buSzPct val="115000"/>
              <a:buFont typeface="Wingdings" pitchFamily="2" charset="2"/>
              <a:buChar char="§"/>
              <a:defRPr/>
            </a:pPr>
            <a:r>
              <a:rPr lang="es-CO" sz="1400" b="1" dirty="0">
                <a:solidFill>
                  <a:schemeClr val="accent5"/>
                </a:solidFill>
              </a:rPr>
              <a:t>Analizar y planear el cambio</a:t>
            </a:r>
            <a:endParaRPr lang="es-CO" sz="1400" dirty="0">
              <a:solidFill>
                <a:schemeClr val="accent5"/>
              </a:solidFill>
            </a:endParaRPr>
          </a:p>
          <a:p>
            <a:pPr marL="285750" indent="-285750">
              <a:buClr>
                <a:schemeClr val="accent5"/>
              </a:buClr>
              <a:buSzPct val="115000"/>
              <a:buFont typeface="Wingdings" pitchFamily="2" charset="2"/>
              <a:buChar char="§"/>
              <a:defRPr/>
            </a:pPr>
            <a:endParaRPr lang="es-CO" sz="1400" dirty="0"/>
          </a:p>
          <a:p>
            <a:pPr marL="1028700" lvl="1">
              <a:buFont typeface="Wingdings" panose="05000000000000000000" pitchFamily="2" charset="2"/>
              <a:buChar char="ü"/>
              <a:defRPr/>
            </a:pPr>
            <a:r>
              <a:rPr lang="es-CO" sz="1400" dirty="0"/>
              <a:t>Detectar la necesidad de cambio.</a:t>
            </a:r>
          </a:p>
          <a:p>
            <a:pPr>
              <a:defRPr/>
            </a:pPr>
            <a:r>
              <a:rPr lang="es-CO" sz="1400" dirty="0"/>
              <a:t> </a:t>
            </a:r>
          </a:p>
          <a:p>
            <a:pPr marL="1028700" lvl="1">
              <a:buFont typeface="Wingdings" panose="05000000000000000000" pitchFamily="2" charset="2"/>
              <a:buChar char="ü"/>
              <a:defRPr/>
            </a:pPr>
            <a:r>
              <a:rPr lang="es-CO" sz="1400" dirty="0"/>
              <a:t>Realizar el diagnóstico de la situación actual en los aspectos que se requiere cambiar y definir los objetivos, las estrategias y los indicadores de los cambios a lograr.</a:t>
            </a:r>
          </a:p>
          <a:p>
            <a:pPr>
              <a:defRPr/>
            </a:pPr>
            <a:r>
              <a:rPr lang="es-CO" sz="1400" dirty="0"/>
              <a:t> </a:t>
            </a:r>
          </a:p>
          <a:p>
            <a:pPr marL="285750" indent="-285750">
              <a:buClr>
                <a:schemeClr val="accent5"/>
              </a:buClr>
              <a:buSzPct val="115000"/>
              <a:buFont typeface="Wingdings" pitchFamily="2" charset="2"/>
              <a:buChar char="§"/>
              <a:defRPr/>
            </a:pPr>
            <a:r>
              <a:rPr lang="es-CO" sz="1400" b="1" dirty="0">
                <a:solidFill>
                  <a:schemeClr val="accent5"/>
                </a:solidFill>
              </a:rPr>
              <a:t>Comunicar la decisión del cambio y sus beneficios</a:t>
            </a:r>
          </a:p>
          <a:p>
            <a:pPr>
              <a:defRPr/>
            </a:pPr>
            <a:endParaRPr lang="es-CO" sz="1400" dirty="0"/>
          </a:p>
          <a:p>
            <a:pPr marL="1028700" lvl="1">
              <a:buFont typeface="Wingdings" panose="05000000000000000000" pitchFamily="2" charset="2"/>
              <a:buChar char="ü"/>
              <a:defRPr/>
            </a:pPr>
            <a:r>
              <a:rPr lang="es-CO" sz="1400" dirty="0"/>
              <a:t>Propiciar la conciencia del cambio, es decir, mostrar las razones por las  que es necesario el cambio.</a:t>
            </a:r>
          </a:p>
          <a:p>
            <a:pPr>
              <a:defRPr/>
            </a:pPr>
            <a:r>
              <a:rPr lang="es-CO" sz="1400" dirty="0"/>
              <a:t> </a:t>
            </a:r>
          </a:p>
          <a:p>
            <a:pPr marL="1028700" lvl="1">
              <a:buFont typeface="Wingdings" panose="05000000000000000000" pitchFamily="2" charset="2"/>
              <a:buChar char="ü"/>
              <a:defRPr/>
            </a:pPr>
            <a:r>
              <a:rPr lang="es-CO" sz="1400" dirty="0"/>
              <a:t>Capacitar a los involucrados en el cambio para que las personas sepan cómo cambiar.</a:t>
            </a:r>
          </a:p>
          <a:p>
            <a:pPr>
              <a:buClr>
                <a:schemeClr val="accent5"/>
              </a:buClr>
              <a:buSzPct val="115000"/>
              <a:defRPr/>
            </a:pPr>
            <a:r>
              <a:rPr lang="es-CO" sz="1400" dirty="0"/>
              <a:t> </a:t>
            </a:r>
            <a:endParaRPr lang="es-CO" sz="1400" dirty="0">
              <a:solidFill>
                <a:schemeClr val="accent5"/>
              </a:solidFill>
            </a:endParaRPr>
          </a:p>
          <a:p>
            <a:pPr marL="285750" indent="-285750">
              <a:buClr>
                <a:schemeClr val="accent5"/>
              </a:buClr>
              <a:buSzPct val="115000"/>
              <a:buFont typeface="Wingdings" pitchFamily="2" charset="2"/>
              <a:buChar char="§"/>
              <a:defRPr/>
            </a:pPr>
            <a:r>
              <a:rPr lang="es-CO" sz="1400" b="1" dirty="0">
                <a:solidFill>
                  <a:schemeClr val="accent5"/>
                </a:solidFill>
              </a:rPr>
              <a:t>Propiciar los comportamientos hacia el cambio </a:t>
            </a:r>
            <a:r>
              <a:rPr lang="es-CO" sz="1400" dirty="0"/>
              <a:t>(significados y conducta).</a:t>
            </a:r>
          </a:p>
          <a:p>
            <a:pPr marL="285750" indent="-285750">
              <a:buClr>
                <a:schemeClr val="accent5"/>
              </a:buClr>
              <a:buSzPct val="115000"/>
              <a:buFont typeface="Wingdings" pitchFamily="2" charset="2"/>
              <a:buChar char="§"/>
              <a:defRPr/>
            </a:pPr>
            <a:endParaRPr lang="es-CO" sz="1400" b="1" dirty="0">
              <a:solidFill>
                <a:schemeClr val="accent5"/>
              </a:solidFill>
            </a:endParaRPr>
          </a:p>
          <a:p>
            <a:pPr marL="285750" indent="-285750">
              <a:buClr>
                <a:schemeClr val="accent5"/>
              </a:buClr>
              <a:buSzPct val="115000"/>
              <a:buFont typeface="Wingdings" pitchFamily="2" charset="2"/>
              <a:buChar char="§"/>
              <a:defRPr/>
            </a:pPr>
            <a:r>
              <a:rPr lang="es-CO" sz="1400" b="1" dirty="0">
                <a:solidFill>
                  <a:schemeClr val="accent5"/>
                </a:solidFill>
              </a:rPr>
              <a:t>Consolidar e institucionalizar el compromiso con el cambio </a:t>
            </a:r>
            <a:r>
              <a:rPr lang="es-CO" sz="1400" dirty="0"/>
              <a:t>(evidenciar el compromiso de la gerencia con el proceso de cambio).</a:t>
            </a:r>
          </a:p>
          <a:p>
            <a:pPr>
              <a:defRPr/>
            </a:pPr>
            <a:endParaRPr lang="es-CO" sz="1400" b="1" dirty="0"/>
          </a:p>
          <a:p>
            <a:pPr marL="285750" indent="-285750">
              <a:buClr>
                <a:schemeClr val="accent5"/>
              </a:buClr>
              <a:buSzPct val="115000"/>
              <a:buFont typeface="Wingdings" pitchFamily="2" charset="2"/>
              <a:buChar char="§"/>
              <a:defRPr/>
            </a:pPr>
            <a:r>
              <a:rPr lang="es-CO" sz="1400" b="1" dirty="0">
                <a:solidFill>
                  <a:schemeClr val="accent5"/>
                </a:solidFill>
              </a:rPr>
              <a:t>Realizar el seguimiento y los ajustes a las consecuencias del cambio </a:t>
            </a:r>
            <a:r>
              <a:rPr lang="es-CO" sz="1400" dirty="0"/>
              <a:t>(establecer indicadores del cambio a lograr).</a:t>
            </a:r>
          </a:p>
        </p:txBody>
      </p:sp>
    </p:spTree>
    <p:extLst>
      <p:ext uri="{BB962C8B-B14F-4D97-AF65-F5344CB8AC3E}">
        <p14:creationId xmlns:p14="http://schemas.microsoft.com/office/powerpoint/2010/main" val="241939993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77B168AF-A1B6-43D9-9A7E-79DAA69F7D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15257"/>
            <a:ext cx="8229600" cy="752475"/>
          </a:xfrm>
        </p:spPr>
        <p:txBody>
          <a:bodyPr/>
          <a:lstStyle/>
          <a:p>
            <a:pPr algn="ctr" eaLnBrk="1" hangingPunct="1">
              <a:defRPr/>
            </a:pPr>
            <a:r>
              <a:rPr lang="es-ES" altLang="es-CO" sz="2400" b="1" dirty="0">
                <a:solidFill>
                  <a:srgbClr val="0070C0"/>
                </a:solidFill>
              </a:rPr>
              <a:t>7.12 Factores de resistencia al cambio</a:t>
            </a:r>
            <a:br>
              <a:rPr lang="es-ES" altLang="es-CO" sz="2400" b="1" dirty="0">
                <a:solidFill>
                  <a:srgbClr val="00B0F0"/>
                </a:solidFill>
              </a:rPr>
            </a:br>
            <a:endParaRPr lang="es-ES" altLang="es-CO" sz="2400" b="1" dirty="0">
              <a:solidFill>
                <a:srgbClr val="00B0F0"/>
              </a:solidFill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ED2BB84C-D003-45A7-A895-267217B23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365504"/>
            <a:ext cx="8875486" cy="4977239"/>
          </a:xfrm>
        </p:spPr>
        <p:txBody>
          <a:bodyPr>
            <a:normAutofit fontScale="47500" lnSpcReduction="20000"/>
          </a:bodyPr>
          <a:lstStyle/>
          <a:p>
            <a:pPr>
              <a:buClr>
                <a:schemeClr val="accent5"/>
              </a:buClr>
              <a:buSzPct val="115000"/>
              <a:buFont typeface="Wingdings" pitchFamily="2" charset="2"/>
              <a:buChar char="§"/>
            </a:pPr>
            <a:r>
              <a:rPr lang="es-CO" altLang="es-CO" sz="3800" dirty="0"/>
              <a:t>El estilo autocrático practicado por la gerencia en los procesos de cambio. </a:t>
            </a:r>
          </a:p>
          <a:p>
            <a:pPr>
              <a:buClr>
                <a:schemeClr val="accent5"/>
              </a:buClr>
              <a:buSzPct val="115000"/>
              <a:buFont typeface="Wingdings" pitchFamily="2" charset="2"/>
              <a:buChar char="§"/>
            </a:pPr>
            <a:endParaRPr lang="es-CO" altLang="es-CO" sz="3800" dirty="0"/>
          </a:p>
          <a:p>
            <a:pPr>
              <a:buClr>
                <a:schemeClr val="accent5"/>
              </a:buClr>
              <a:buSzPct val="115000"/>
              <a:buFont typeface="Wingdings" pitchFamily="2" charset="2"/>
              <a:buChar char="§"/>
            </a:pPr>
            <a:r>
              <a:rPr lang="es-CO" altLang="es-CO" sz="3800" dirty="0"/>
              <a:t>Falta o insuficiencia de información sobre los objetivos y los beneficios del cambio.</a:t>
            </a:r>
          </a:p>
          <a:p>
            <a:pPr>
              <a:buClr>
                <a:schemeClr val="accent5"/>
              </a:buClr>
              <a:buSzPct val="115000"/>
              <a:buFont typeface="Wingdings" pitchFamily="2" charset="2"/>
              <a:buChar char="§"/>
            </a:pPr>
            <a:endParaRPr lang="es-CO" altLang="es-CO" sz="3800" dirty="0"/>
          </a:p>
          <a:p>
            <a:pPr>
              <a:buClr>
                <a:schemeClr val="accent5"/>
              </a:buClr>
              <a:buSzPct val="115000"/>
              <a:buFont typeface="Wingdings" pitchFamily="2" charset="2"/>
              <a:buChar char="§"/>
            </a:pPr>
            <a:r>
              <a:rPr lang="es-CO" altLang="es-CO" sz="3800" dirty="0"/>
              <a:t>Percepción de amenazas al </a:t>
            </a:r>
            <a:r>
              <a:rPr lang="es-CO" altLang="es-CO" sz="3800" i="1" dirty="0"/>
              <a:t>status</a:t>
            </a:r>
            <a:r>
              <a:rPr lang="es-CO" altLang="es-CO" sz="3800" dirty="0"/>
              <a:t> y a la continuidad en el trabajo</a:t>
            </a:r>
          </a:p>
          <a:p>
            <a:pPr>
              <a:buClr>
                <a:schemeClr val="accent5"/>
              </a:buClr>
              <a:buSzPct val="115000"/>
              <a:buFont typeface="Wingdings" pitchFamily="2" charset="2"/>
              <a:buChar char="§"/>
            </a:pPr>
            <a:endParaRPr lang="es-CO" altLang="es-CO" sz="3800" dirty="0"/>
          </a:p>
          <a:p>
            <a:pPr>
              <a:buClr>
                <a:schemeClr val="accent5"/>
              </a:buClr>
              <a:buSzPct val="115000"/>
              <a:buFont typeface="Wingdings" pitchFamily="2" charset="2"/>
              <a:buChar char="§"/>
            </a:pPr>
            <a:r>
              <a:rPr lang="es-CO" altLang="es-CO" sz="3800" dirty="0"/>
              <a:t>Miedo al fracaso.</a:t>
            </a:r>
          </a:p>
          <a:p>
            <a:pPr>
              <a:buClr>
                <a:schemeClr val="accent5"/>
              </a:buClr>
              <a:buSzPct val="115000"/>
              <a:buFont typeface="Wingdings" pitchFamily="2" charset="2"/>
              <a:buChar char="§"/>
            </a:pPr>
            <a:endParaRPr lang="es-CO" altLang="es-CO" sz="3800" dirty="0"/>
          </a:p>
          <a:p>
            <a:pPr>
              <a:buClr>
                <a:schemeClr val="accent5"/>
              </a:buClr>
              <a:buSzPct val="115000"/>
              <a:buFont typeface="Wingdings" pitchFamily="2" charset="2"/>
              <a:buChar char="§"/>
            </a:pPr>
            <a:r>
              <a:rPr lang="es-CO" altLang="es-CO" sz="3800" dirty="0"/>
              <a:t>Clima de desconfianza organizativa.</a:t>
            </a:r>
          </a:p>
          <a:p>
            <a:pPr>
              <a:buClr>
                <a:schemeClr val="accent5"/>
              </a:buClr>
              <a:buSzPct val="115000"/>
              <a:buFont typeface="Wingdings" pitchFamily="2" charset="2"/>
              <a:buChar char="§"/>
            </a:pPr>
            <a:endParaRPr lang="es-CO" altLang="es-CO" sz="3800" dirty="0"/>
          </a:p>
          <a:p>
            <a:pPr>
              <a:buClr>
                <a:schemeClr val="accent5"/>
              </a:buClr>
              <a:buSzPct val="115000"/>
              <a:buFont typeface="Wingdings" pitchFamily="2" charset="2"/>
              <a:buChar char="§"/>
            </a:pPr>
            <a:r>
              <a:rPr lang="es-CO" altLang="es-CO" sz="3800" dirty="0"/>
              <a:t>Inflexibilidad en el proceso del cambio. </a:t>
            </a:r>
          </a:p>
          <a:p>
            <a:pPr>
              <a:buClr>
                <a:schemeClr val="accent5"/>
              </a:buClr>
              <a:buSzPct val="115000"/>
              <a:buFont typeface="Wingdings" pitchFamily="2" charset="2"/>
              <a:buChar char="§"/>
            </a:pPr>
            <a:endParaRPr lang="es-CO" altLang="es-CO" sz="3800" dirty="0"/>
          </a:p>
          <a:p>
            <a:pPr>
              <a:buClr>
                <a:schemeClr val="accent5"/>
              </a:buClr>
              <a:buSzPct val="115000"/>
              <a:buFont typeface="Wingdings" pitchFamily="2" charset="2"/>
              <a:buChar char="§"/>
            </a:pPr>
            <a:r>
              <a:rPr lang="es-CO" altLang="es-CO" sz="3800" dirty="0"/>
              <a:t>Aumento de las responsabilidades laborales.</a:t>
            </a:r>
          </a:p>
          <a:p>
            <a:pPr>
              <a:buClr>
                <a:schemeClr val="accent5"/>
              </a:buClr>
              <a:buSzPct val="115000"/>
              <a:buFont typeface="Wingdings" pitchFamily="2" charset="2"/>
              <a:buChar char="§"/>
            </a:pPr>
            <a:endParaRPr lang="es-CO" altLang="es-CO" sz="3800" dirty="0"/>
          </a:p>
          <a:p>
            <a:pPr>
              <a:buClr>
                <a:schemeClr val="accent5"/>
              </a:buClr>
              <a:buSzPct val="115000"/>
              <a:buFont typeface="Wingdings" pitchFamily="2" charset="2"/>
              <a:buChar char="§"/>
            </a:pPr>
            <a:r>
              <a:rPr lang="es-CO" altLang="es-CO" sz="3800" dirty="0"/>
              <a:t>Temor a no poder adaptarse a las nuevas condiciones. </a:t>
            </a:r>
          </a:p>
          <a:p>
            <a:pPr marL="0" indent="0">
              <a:buNone/>
            </a:pPr>
            <a:endParaRPr lang="es-ES" altLang="es-CO" sz="2500" dirty="0"/>
          </a:p>
        </p:txBody>
      </p:sp>
    </p:spTree>
    <p:extLst>
      <p:ext uri="{BB962C8B-B14F-4D97-AF65-F5344CB8AC3E}">
        <p14:creationId xmlns:p14="http://schemas.microsoft.com/office/powerpoint/2010/main" val="1312002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77B168AF-A1B6-43D9-9A7E-79DAA69F7D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1378" y="853315"/>
            <a:ext cx="11407487" cy="64673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s-ES" altLang="es-CO" sz="2400" b="1" dirty="0">
                <a:solidFill>
                  <a:schemeClr val="accent1"/>
                </a:solidFill>
              </a:rPr>
              <a:t>7.13 Cambio en situaciones de crisis y resiliencia</a:t>
            </a:r>
          </a:p>
        </p:txBody>
      </p:sp>
      <p:graphicFrame>
        <p:nvGraphicFramePr>
          <p:cNvPr id="17413" name="Rectangle 3">
            <a:extLst>
              <a:ext uri="{FF2B5EF4-FFF2-40B4-BE49-F238E27FC236}">
                <a16:creationId xmlns:a16="http://schemas.microsoft.com/office/drawing/2014/main" id="{A37E57AF-87EE-46A8-8741-3E64819A7B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3322740"/>
              </p:ext>
            </p:extLst>
          </p:nvPr>
        </p:nvGraphicFramePr>
        <p:xfrm>
          <a:off x="391379" y="1825625"/>
          <a:ext cx="1140748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3977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A59C74D3-5155-0443-9BCA-CEE35C2785C2}"/>
              </a:ext>
            </a:extLst>
          </p:cNvPr>
          <p:cNvSpPr txBox="1"/>
          <p:nvPr/>
        </p:nvSpPr>
        <p:spPr>
          <a:xfrm>
            <a:off x="351201" y="3013501"/>
            <a:ext cx="37440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CO" altLang="es-CO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Capítulo 7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CO" altLang="es-CO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Liderazgo y cambio organizacional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18E634A-0F0E-BF4A-A5FA-94E3CA6F3F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8" r="5270"/>
          <a:stretch/>
        </p:blipFill>
        <p:spPr>
          <a:xfrm>
            <a:off x="3992168" y="0"/>
            <a:ext cx="81998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8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CAA9D50-F980-4040-979D-803A7820E16F}"/>
              </a:ext>
            </a:extLst>
          </p:cNvPr>
          <p:cNvSpPr txBox="1">
            <a:spLocks noChangeArrowheads="1"/>
          </p:cNvSpPr>
          <p:nvPr/>
        </p:nvSpPr>
        <p:spPr>
          <a:xfrm>
            <a:off x="965764" y="338194"/>
            <a:ext cx="3149035" cy="271374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s-CO" altLang="es-CO" sz="2400" b="1" dirty="0">
                <a:solidFill>
                  <a:srgbClr val="0070C0"/>
                </a:solidFill>
              </a:rPr>
              <a:t>”Liderazgo es elevar la visión de una persona y construir una personalidad más allá de sus limitaciones normales”.</a:t>
            </a:r>
          </a:p>
          <a:p>
            <a:pPr eaLnBrk="1" hangingPunct="1">
              <a:defRPr/>
            </a:pPr>
            <a:r>
              <a:rPr lang="es-CO" altLang="es-CO" sz="2400" b="1" dirty="0">
                <a:solidFill>
                  <a:schemeClr val="accent6"/>
                </a:solidFill>
              </a:rPr>
              <a:t>Peter Drucker</a:t>
            </a:r>
            <a:endParaRPr lang="es-ES" altLang="es-CO" sz="2400" b="1" dirty="0">
              <a:solidFill>
                <a:schemeClr val="accent6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AD56CF-6D4B-1441-8149-5F77E72EFE6C}"/>
              </a:ext>
            </a:extLst>
          </p:cNvPr>
          <p:cNvSpPr txBox="1">
            <a:spLocks noChangeArrowheads="1"/>
          </p:cNvSpPr>
          <p:nvPr/>
        </p:nvSpPr>
        <p:spPr>
          <a:xfrm>
            <a:off x="8124092" y="338194"/>
            <a:ext cx="3512451" cy="247534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s-CO" altLang="es-CO" sz="2400" b="1" dirty="0">
                <a:solidFill>
                  <a:srgbClr val="0070C0"/>
                </a:solidFill>
              </a:rPr>
              <a:t>”Los grandes líderes encuentran formas de conectarse con su gente y ayudarla a alcanzar todo su potencial”.</a:t>
            </a:r>
          </a:p>
          <a:p>
            <a:pPr eaLnBrk="1" hangingPunct="1">
              <a:defRPr/>
            </a:pPr>
            <a:r>
              <a:rPr lang="es-CO" altLang="es-CO" sz="2400" b="1" dirty="0">
                <a:solidFill>
                  <a:schemeClr val="accent6"/>
                </a:solidFill>
              </a:rPr>
              <a:t>Steven J. Stowell</a:t>
            </a:r>
          </a:p>
          <a:p>
            <a:pPr eaLnBrk="1" hangingPunct="1">
              <a:defRPr/>
            </a:pPr>
            <a:endParaRPr lang="es-CO" altLang="es-CO" sz="2400" b="1" dirty="0">
              <a:solidFill>
                <a:schemeClr val="accent6"/>
              </a:solidFill>
            </a:endParaRPr>
          </a:p>
          <a:p>
            <a:pPr eaLnBrk="1" hangingPunct="1">
              <a:defRPr/>
            </a:pPr>
            <a:endParaRPr lang="es-CO" altLang="es-CO" sz="2400" b="1" dirty="0">
              <a:solidFill>
                <a:schemeClr val="accent6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A5D7967-57D5-B442-BED7-6A8F842A6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895" y="229620"/>
            <a:ext cx="3618322" cy="2713741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A19CD6BC-EB8D-F94A-B9A4-4E1956AACA6B}"/>
              </a:ext>
            </a:extLst>
          </p:cNvPr>
          <p:cNvSpPr txBox="1">
            <a:spLocks noChangeArrowheads="1"/>
          </p:cNvSpPr>
          <p:nvPr/>
        </p:nvSpPr>
        <p:spPr>
          <a:xfrm>
            <a:off x="813364" y="3620656"/>
            <a:ext cx="3149035" cy="271374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s-CO" altLang="es-CO" sz="2400" b="1" dirty="0">
                <a:solidFill>
                  <a:srgbClr val="0070C0"/>
                </a:solidFill>
              </a:rPr>
              <a:t>”No se puede cambiar las cosas sin cambiar nuestra forma de pensar”.</a:t>
            </a:r>
          </a:p>
          <a:p>
            <a:pPr eaLnBrk="1" hangingPunct="1">
              <a:defRPr/>
            </a:pPr>
            <a:r>
              <a:rPr lang="es-CO" altLang="es-CO" sz="2400" b="1" dirty="0">
                <a:solidFill>
                  <a:schemeClr val="accent6"/>
                </a:solidFill>
              </a:rPr>
              <a:t>Albert Einstein</a:t>
            </a:r>
          </a:p>
          <a:p>
            <a:pPr eaLnBrk="1" hangingPunct="1">
              <a:defRPr/>
            </a:pPr>
            <a:endParaRPr lang="es-CO" altLang="es-CO" sz="2400" b="1" dirty="0">
              <a:solidFill>
                <a:schemeClr val="accent6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9903F5F-7D73-7948-9253-3F2DCD5B0109}"/>
              </a:ext>
            </a:extLst>
          </p:cNvPr>
          <p:cNvSpPr txBox="1">
            <a:spLocks noChangeArrowheads="1"/>
          </p:cNvSpPr>
          <p:nvPr/>
        </p:nvSpPr>
        <p:spPr>
          <a:xfrm>
            <a:off x="4728872" y="3620655"/>
            <a:ext cx="3260345" cy="271374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s-CO" altLang="es-CO" sz="2400" b="1" dirty="0">
                <a:solidFill>
                  <a:srgbClr val="0070C0"/>
                </a:solidFill>
              </a:rPr>
              <a:t>”Las personas cambian cuando se dan cuenta del potencial que tienen para cambiar las cosas”.</a:t>
            </a:r>
          </a:p>
          <a:p>
            <a:pPr eaLnBrk="1" hangingPunct="1">
              <a:defRPr/>
            </a:pPr>
            <a:r>
              <a:rPr lang="es-CO" altLang="es-CO" sz="2400" b="1" dirty="0">
                <a:solidFill>
                  <a:schemeClr val="accent6"/>
                </a:solidFill>
              </a:rPr>
              <a:t>Paulo Coelho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3225EB02-349B-A449-9A58-5F4462447160}"/>
              </a:ext>
            </a:extLst>
          </p:cNvPr>
          <p:cNvSpPr txBox="1">
            <a:spLocks noChangeArrowheads="1"/>
          </p:cNvSpPr>
          <p:nvPr/>
        </p:nvSpPr>
        <p:spPr>
          <a:xfrm>
            <a:off x="8487508" y="3515147"/>
            <a:ext cx="3260345" cy="271374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s-CO" altLang="es-CO" sz="2400" b="1" dirty="0">
                <a:solidFill>
                  <a:srgbClr val="0070C0"/>
                </a:solidFill>
              </a:rPr>
              <a:t>” Solamente los que arriesgan llegar demasiado lejos son los que descubren hasta dónde pueden llegar”.</a:t>
            </a:r>
          </a:p>
          <a:p>
            <a:pPr eaLnBrk="1" hangingPunct="1">
              <a:defRPr/>
            </a:pPr>
            <a:r>
              <a:rPr lang="es-CO" altLang="es-CO" sz="2400" b="1" dirty="0">
                <a:solidFill>
                  <a:schemeClr val="accent6"/>
                </a:solidFill>
              </a:rPr>
              <a:t>Thomas Stearns Eliot</a:t>
            </a:r>
          </a:p>
          <a:p>
            <a:pPr eaLnBrk="1" hangingPunct="1">
              <a:defRPr/>
            </a:pPr>
            <a:endParaRPr lang="es-CO" altLang="es-CO" sz="2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556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77B168AF-A1B6-43D9-9A7E-79DAA69F7DB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94355"/>
            <a:ext cx="8229600" cy="411275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s-CO" altLang="es-CO" sz="2400" b="1" dirty="0">
                <a:solidFill>
                  <a:srgbClr val="0070C0"/>
                </a:solidFill>
              </a:rPr>
              <a:t>7.1 Competencias del capítulo</a:t>
            </a:r>
            <a:endParaRPr lang="es-ES" altLang="es-CO" sz="2400" b="1" dirty="0">
              <a:solidFill>
                <a:schemeClr val="accent1"/>
              </a:solidFill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ED2BB84C-D003-45A7-A895-267217B2315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65798" y="718273"/>
            <a:ext cx="10854659" cy="4671966"/>
          </a:xfrm>
          <a:prstGeom prst="rect">
            <a:avLst/>
          </a:prstGeom>
        </p:spPr>
        <p:txBody>
          <a:bodyPr/>
          <a:lstStyle/>
          <a:p>
            <a:pPr algn="just" eaLnBrk="1" hangingPunct="1">
              <a:spcBef>
                <a:spcPts val="400"/>
              </a:spcBef>
              <a:buClr>
                <a:schemeClr val="accent5"/>
              </a:buClr>
              <a:buFont typeface="Wingdings" pitchFamily="2" charset="2"/>
              <a:buChar char="§"/>
            </a:pPr>
            <a:r>
              <a:rPr lang="es-CO" altLang="es-CO" sz="1800" dirty="0"/>
              <a:t>Comprende el concepto de liderazgo organizacional.</a:t>
            </a:r>
          </a:p>
          <a:p>
            <a:pPr algn="just" eaLnBrk="1" hangingPunct="1">
              <a:spcBef>
                <a:spcPts val="400"/>
              </a:spcBef>
              <a:buClr>
                <a:schemeClr val="accent5"/>
              </a:buClr>
              <a:buFont typeface="Wingdings" pitchFamily="2" charset="2"/>
              <a:buChar char="§"/>
            </a:pPr>
            <a:r>
              <a:rPr lang="es-CO" altLang="es-CO" sz="1800" dirty="0"/>
              <a:t>Identifica el tipo de líderes según la influencia que ejercen sobre sus seguidores.</a:t>
            </a:r>
          </a:p>
          <a:p>
            <a:pPr algn="just" eaLnBrk="1" hangingPunct="1">
              <a:spcBef>
                <a:spcPts val="400"/>
              </a:spcBef>
              <a:buClr>
                <a:schemeClr val="accent5"/>
              </a:buClr>
              <a:buFont typeface="Wingdings" pitchFamily="2" charset="2"/>
              <a:buChar char="§"/>
            </a:pPr>
            <a:r>
              <a:rPr lang="es-CO" altLang="es-CO" sz="1800" dirty="0"/>
              <a:t>Reconoce las dimensiones en las que se sucita el liderazgo organizacional.</a:t>
            </a:r>
          </a:p>
          <a:p>
            <a:pPr algn="just" eaLnBrk="1" hangingPunct="1">
              <a:spcBef>
                <a:spcPts val="400"/>
              </a:spcBef>
              <a:buClr>
                <a:schemeClr val="accent5"/>
              </a:buClr>
              <a:buFont typeface="Wingdings" pitchFamily="2" charset="2"/>
              <a:buChar char="§"/>
            </a:pPr>
            <a:r>
              <a:rPr lang="es-CO" altLang="es-CO" sz="1800" dirty="0"/>
              <a:t>Identifica y describe las teorías generales sobre el liderazgo organizacional.</a:t>
            </a:r>
          </a:p>
          <a:p>
            <a:pPr algn="just" eaLnBrk="1" hangingPunct="1">
              <a:spcBef>
                <a:spcPts val="400"/>
              </a:spcBef>
              <a:buClr>
                <a:schemeClr val="accent5"/>
              </a:buClr>
              <a:buFont typeface="Wingdings" pitchFamily="2" charset="2"/>
              <a:buChar char="§"/>
            </a:pPr>
            <a:r>
              <a:rPr lang="es-CO" altLang="es-CO" sz="1800" dirty="0"/>
              <a:t>Comprende qué es la teoría de los rasgos de personalidad.</a:t>
            </a:r>
          </a:p>
          <a:p>
            <a:pPr algn="just" eaLnBrk="1" hangingPunct="1">
              <a:spcBef>
                <a:spcPts val="400"/>
              </a:spcBef>
              <a:buClr>
                <a:schemeClr val="accent5"/>
              </a:buClr>
              <a:buFont typeface="Wingdings" pitchFamily="2" charset="2"/>
              <a:buChar char="§"/>
            </a:pPr>
            <a:r>
              <a:rPr lang="es-CO" altLang="es-CO" sz="1800" dirty="0"/>
              <a:t>Asimila los aspectos generales de la teoría de los estilos de liderazgo.</a:t>
            </a:r>
          </a:p>
          <a:p>
            <a:pPr algn="just" eaLnBrk="1" hangingPunct="1">
              <a:spcBef>
                <a:spcPts val="400"/>
              </a:spcBef>
              <a:buClr>
                <a:schemeClr val="accent5"/>
              </a:buClr>
              <a:buFont typeface="Wingdings" pitchFamily="2" charset="2"/>
              <a:buChar char="§"/>
            </a:pPr>
            <a:r>
              <a:rPr lang="es-CO" altLang="es-CO" sz="1800" dirty="0"/>
              <a:t>Comprende qué es la teoría situacional de liderazgo o de contingencias.</a:t>
            </a:r>
          </a:p>
          <a:p>
            <a:pPr algn="just" eaLnBrk="1" hangingPunct="1">
              <a:spcBef>
                <a:spcPts val="400"/>
              </a:spcBef>
              <a:buClr>
                <a:schemeClr val="accent5"/>
              </a:buClr>
              <a:buFont typeface="Wingdings" pitchFamily="2" charset="2"/>
              <a:buChar char="§"/>
            </a:pPr>
            <a:r>
              <a:rPr lang="es-CO" altLang="es-CO" sz="1800" dirty="0"/>
              <a:t>Identifica y entiende los principales enfoques modernos sobre liderazgo.</a:t>
            </a:r>
          </a:p>
          <a:p>
            <a:pPr algn="just" eaLnBrk="1" hangingPunct="1">
              <a:spcBef>
                <a:spcPts val="400"/>
              </a:spcBef>
              <a:buClr>
                <a:schemeClr val="accent5"/>
              </a:buClr>
              <a:buFont typeface="Wingdings" pitchFamily="2" charset="2"/>
              <a:buChar char="§"/>
            </a:pPr>
            <a:r>
              <a:rPr lang="es-CO" altLang="es-CO" sz="1800" dirty="0"/>
              <a:t>Reconoce algunas de las características generales de los líderes actuales, según diferentes autores considerados expertos en el tema del liderazgo.</a:t>
            </a:r>
          </a:p>
          <a:p>
            <a:pPr algn="just" eaLnBrk="1" hangingPunct="1">
              <a:spcBef>
                <a:spcPts val="400"/>
              </a:spcBef>
              <a:buClr>
                <a:schemeClr val="accent5"/>
              </a:buClr>
              <a:buFont typeface="Wingdings" pitchFamily="2" charset="2"/>
              <a:buChar char="§"/>
            </a:pPr>
            <a:r>
              <a:rPr lang="es-CO" altLang="es-CO" sz="1800" dirty="0"/>
              <a:t>Comprende la relación de la gerencia y el liderazgo corporativo en el entorno organizacional actual.</a:t>
            </a:r>
          </a:p>
          <a:p>
            <a:pPr algn="just" eaLnBrk="1" hangingPunct="1">
              <a:spcBef>
                <a:spcPts val="400"/>
              </a:spcBef>
              <a:buClr>
                <a:schemeClr val="accent5"/>
              </a:buClr>
              <a:buFont typeface="Wingdings" pitchFamily="2" charset="2"/>
              <a:buChar char="§"/>
            </a:pPr>
            <a:r>
              <a:rPr lang="es-CO" altLang="es-CO" sz="1800" dirty="0"/>
              <a:t>Asimila la importancia de gestionar el cambio organizacional.</a:t>
            </a:r>
          </a:p>
          <a:p>
            <a:pPr algn="just" eaLnBrk="1" hangingPunct="1">
              <a:spcBef>
                <a:spcPts val="400"/>
              </a:spcBef>
              <a:buClr>
                <a:schemeClr val="accent5"/>
              </a:buClr>
              <a:buFont typeface="Wingdings" pitchFamily="2" charset="2"/>
              <a:buChar char="§"/>
            </a:pPr>
            <a:r>
              <a:rPr lang="es-CO" altLang="es-CO" sz="1800" dirty="0"/>
              <a:t>Identifica los determinantes del cambio organizacional.</a:t>
            </a:r>
          </a:p>
          <a:p>
            <a:pPr algn="just" eaLnBrk="1" hangingPunct="1">
              <a:spcBef>
                <a:spcPts val="400"/>
              </a:spcBef>
              <a:buClr>
                <a:schemeClr val="accent5"/>
              </a:buClr>
              <a:buFont typeface="Wingdings" pitchFamily="2" charset="2"/>
              <a:buChar char="§"/>
            </a:pPr>
            <a:r>
              <a:rPr lang="es-CO" altLang="es-CO" sz="1800" dirty="0"/>
              <a:t>Entiende la relación de la cultura organizacional y el cambio organizacional.</a:t>
            </a:r>
          </a:p>
          <a:p>
            <a:pPr algn="just" eaLnBrk="1" hangingPunct="1">
              <a:spcBef>
                <a:spcPts val="400"/>
              </a:spcBef>
              <a:buClr>
                <a:schemeClr val="accent5"/>
              </a:buClr>
              <a:buFont typeface="Wingdings" pitchFamily="2" charset="2"/>
              <a:buChar char="§"/>
            </a:pPr>
            <a:r>
              <a:rPr lang="es-CO" altLang="es-CO" sz="1800" dirty="0"/>
              <a:t>Conoce las fases del proceso del cambio organizacional.</a:t>
            </a:r>
          </a:p>
          <a:p>
            <a:pPr algn="just" eaLnBrk="1" hangingPunct="1">
              <a:spcBef>
                <a:spcPts val="400"/>
              </a:spcBef>
              <a:buClr>
                <a:schemeClr val="accent5"/>
              </a:buClr>
              <a:buFont typeface="Wingdings" pitchFamily="2" charset="2"/>
              <a:buChar char="§"/>
            </a:pPr>
            <a:r>
              <a:rPr lang="es-CO" altLang="es-CO" sz="1800" dirty="0"/>
              <a:t>Identifica los principales factores de resistencia al cambio organizacional.</a:t>
            </a:r>
            <a:endParaRPr lang="es-CO" altLang="es-CO" sz="1800" b="1" dirty="0"/>
          </a:p>
        </p:txBody>
      </p:sp>
    </p:spTree>
    <p:extLst>
      <p:ext uri="{BB962C8B-B14F-4D97-AF65-F5344CB8AC3E}">
        <p14:creationId xmlns:p14="http://schemas.microsoft.com/office/powerpoint/2010/main" val="3550890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77B168AF-A1B6-43D9-9A7E-79DAA69F7D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457" y="464457"/>
            <a:ext cx="8222342" cy="803275"/>
          </a:xfrm>
        </p:spPr>
        <p:txBody>
          <a:bodyPr/>
          <a:lstStyle/>
          <a:p>
            <a:pPr algn="ctr" eaLnBrk="1" hangingPunct="1">
              <a:defRPr/>
            </a:pPr>
            <a:r>
              <a:rPr lang="es-ES" altLang="es-CO" sz="2400" b="1" dirty="0">
                <a:solidFill>
                  <a:srgbClr val="0070C0"/>
                </a:solidFill>
              </a:rPr>
              <a:t>7.2 Concepto, tipos  y dimensiones del liderazgo</a:t>
            </a:r>
            <a:br>
              <a:rPr lang="es-ES" altLang="es-CO" sz="2400" b="1" dirty="0">
                <a:solidFill>
                  <a:srgbClr val="00B0F0"/>
                </a:solidFill>
              </a:rPr>
            </a:br>
            <a:endParaRPr lang="es-ES" altLang="es-CO" sz="2400" b="1" dirty="0">
              <a:solidFill>
                <a:srgbClr val="00B0F0"/>
              </a:solidFill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ED2BB84C-D003-45A7-A895-267217B23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365504"/>
            <a:ext cx="8875486" cy="497723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CO" altLang="es-CO" sz="1800" b="1" dirty="0"/>
          </a:p>
          <a:p>
            <a:pPr marL="0" indent="0">
              <a:buNone/>
            </a:pPr>
            <a:endParaRPr lang="es-CO" altLang="es-CO" sz="1800" b="1" dirty="0"/>
          </a:p>
          <a:p>
            <a:pPr marL="0" indent="0">
              <a:buNone/>
            </a:pPr>
            <a:endParaRPr lang="es-CO" altLang="es-CO" sz="1800" b="1" dirty="0"/>
          </a:p>
          <a:p>
            <a:pPr marL="0" indent="0">
              <a:buNone/>
            </a:pPr>
            <a:endParaRPr lang="es-ES" altLang="es-CO" sz="1400" dirty="0"/>
          </a:p>
        </p:txBody>
      </p:sp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3F491162-22C2-459D-A885-4481FE691D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823874"/>
              </p:ext>
            </p:extLst>
          </p:nvPr>
        </p:nvGraphicFramePr>
        <p:xfrm>
          <a:off x="1709529" y="1365504"/>
          <a:ext cx="8501270" cy="2612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5100">
                  <a:extLst>
                    <a:ext uri="{9D8B030D-6E8A-4147-A177-3AD203B41FA5}">
                      <a16:colId xmlns:a16="http://schemas.microsoft.com/office/drawing/2014/main" val="1957940091"/>
                    </a:ext>
                  </a:extLst>
                </a:gridCol>
                <a:gridCol w="2163830">
                  <a:extLst>
                    <a:ext uri="{9D8B030D-6E8A-4147-A177-3AD203B41FA5}">
                      <a16:colId xmlns:a16="http://schemas.microsoft.com/office/drawing/2014/main" val="2834917118"/>
                    </a:ext>
                  </a:extLst>
                </a:gridCol>
                <a:gridCol w="3072340">
                  <a:extLst>
                    <a:ext uri="{9D8B030D-6E8A-4147-A177-3AD203B41FA5}">
                      <a16:colId xmlns:a16="http://schemas.microsoft.com/office/drawing/2014/main" val="1420758805"/>
                    </a:ext>
                  </a:extLst>
                </a:gridCol>
              </a:tblGrid>
              <a:tr h="452324"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Concepto de liderazgo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Tipos de liderazgo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Dimensiones del liderazgo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339887"/>
                  </a:ext>
                </a:extLst>
              </a:tr>
              <a:tr h="2160664">
                <a:tc>
                  <a:txBody>
                    <a:bodyPr/>
                    <a:lstStyle/>
                    <a:p>
                      <a:endParaRPr lang="es-CO" dirty="0"/>
                    </a:p>
                    <a:p>
                      <a:r>
                        <a:rPr lang="es-CO" dirty="0"/>
                        <a:t>Proceso en el cual influyen los líderes sobre los seguidores y viceversa, para lograr los objetivos de las organizaciones a través del cambio.</a:t>
                      </a:r>
                    </a:p>
                    <a:p>
                      <a:endParaRPr lang="es-CO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O" dirty="0"/>
                        <a:t>Positivo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s-CO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O" dirty="0"/>
                        <a:t>Negativo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s-CO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O" dirty="0"/>
                        <a:t>Individual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s-CO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O" dirty="0"/>
                        <a:t>Grupal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s-CO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CO" dirty="0"/>
                        <a:t>Organizacional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070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0106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9" name="Picture 3" descr="Graf 61 copy">
            <a:extLst>
              <a:ext uri="{FF2B5EF4-FFF2-40B4-BE49-F238E27FC236}">
                <a16:creationId xmlns:a16="http://schemas.microsoft.com/office/drawing/2014/main" id="{AB7DDF16-CB23-4E0A-A653-EB19AD27E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84" y="1022877"/>
            <a:ext cx="8434377" cy="4994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7BEF85C0-448E-41A7-BC70-643561F1509E}"/>
              </a:ext>
            </a:extLst>
          </p:cNvPr>
          <p:cNvSpPr txBox="1">
            <a:spLocks noChangeArrowheads="1"/>
          </p:cNvSpPr>
          <p:nvPr/>
        </p:nvSpPr>
        <p:spPr>
          <a:xfrm>
            <a:off x="1988457" y="464457"/>
            <a:ext cx="8222342" cy="8032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ES" altLang="es-CO" sz="2400" b="1" dirty="0">
                <a:solidFill>
                  <a:srgbClr val="0070C0"/>
                </a:solidFill>
              </a:rPr>
              <a:t>7.3 Teorías sobre liderazgo</a:t>
            </a:r>
            <a:br>
              <a:rPr lang="es-ES" altLang="es-CO" sz="2400" b="1" dirty="0">
                <a:solidFill>
                  <a:srgbClr val="00B0F0"/>
                </a:solidFill>
              </a:rPr>
            </a:br>
            <a:endParaRPr lang="es-ES" altLang="es-CO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67403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Llamada rectangular redondeada">
            <a:extLst>
              <a:ext uri="{FF2B5EF4-FFF2-40B4-BE49-F238E27FC236}">
                <a16:creationId xmlns:a16="http://schemas.microsoft.com/office/drawing/2014/main" id="{1CC29728-48E1-48AE-ACF0-68696C7D9E7F}"/>
              </a:ext>
            </a:extLst>
          </p:cNvPr>
          <p:cNvSpPr/>
          <p:nvPr/>
        </p:nvSpPr>
        <p:spPr>
          <a:xfrm>
            <a:off x="3439886" y="392114"/>
            <a:ext cx="5994400" cy="928687"/>
          </a:xfrm>
          <a:prstGeom prst="wedgeRoundRectCallou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7.4 Enfoques modernos sobre liderazgo</a:t>
            </a:r>
          </a:p>
        </p:txBody>
      </p:sp>
      <p:sp>
        <p:nvSpPr>
          <p:cNvPr id="6" name="5 Rectángulo redondeado">
            <a:extLst>
              <a:ext uri="{FF2B5EF4-FFF2-40B4-BE49-F238E27FC236}">
                <a16:creationId xmlns:a16="http://schemas.microsoft.com/office/drawing/2014/main" id="{BEB820EE-BA63-48E6-8921-84BA71A60E35}"/>
              </a:ext>
            </a:extLst>
          </p:cNvPr>
          <p:cNvSpPr/>
          <p:nvPr/>
        </p:nvSpPr>
        <p:spPr>
          <a:xfrm>
            <a:off x="7471909" y="4113212"/>
            <a:ext cx="2428875" cy="106203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Liderazgo de servicio</a:t>
            </a:r>
          </a:p>
        </p:txBody>
      </p:sp>
      <p:sp>
        <p:nvSpPr>
          <p:cNvPr id="7" name="6 Cheurón">
            <a:extLst>
              <a:ext uri="{FF2B5EF4-FFF2-40B4-BE49-F238E27FC236}">
                <a16:creationId xmlns:a16="http://schemas.microsoft.com/office/drawing/2014/main" id="{F264582B-CDAD-44FE-AE29-7D5166838CD8}"/>
              </a:ext>
            </a:extLst>
          </p:cNvPr>
          <p:cNvSpPr/>
          <p:nvPr/>
        </p:nvSpPr>
        <p:spPr>
          <a:xfrm>
            <a:off x="7994426" y="1855220"/>
            <a:ext cx="2643187" cy="1071563"/>
          </a:xfrm>
          <a:prstGeom prst="chevr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7 Placa">
            <a:extLst>
              <a:ext uri="{FF2B5EF4-FFF2-40B4-BE49-F238E27FC236}">
                <a16:creationId xmlns:a16="http://schemas.microsoft.com/office/drawing/2014/main" id="{33B1DC3B-BB63-4B52-8FE9-6920103BCD69}"/>
              </a:ext>
            </a:extLst>
          </p:cNvPr>
          <p:cNvSpPr/>
          <p:nvPr/>
        </p:nvSpPr>
        <p:spPr>
          <a:xfrm>
            <a:off x="2808288" y="3970338"/>
            <a:ext cx="2571750" cy="1204912"/>
          </a:xfrm>
          <a:prstGeom prst="plaqu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Liderazgo basado en valores</a:t>
            </a:r>
          </a:p>
        </p:txBody>
      </p:sp>
      <p:sp>
        <p:nvSpPr>
          <p:cNvPr id="11" name="10 Pentágono regular">
            <a:extLst>
              <a:ext uri="{FF2B5EF4-FFF2-40B4-BE49-F238E27FC236}">
                <a16:creationId xmlns:a16="http://schemas.microsoft.com/office/drawing/2014/main" id="{3174BD58-5303-4C90-BDD8-4FAAB986F6D0}"/>
              </a:ext>
            </a:extLst>
          </p:cNvPr>
          <p:cNvSpPr/>
          <p:nvPr/>
        </p:nvSpPr>
        <p:spPr>
          <a:xfrm>
            <a:off x="1595438" y="1928814"/>
            <a:ext cx="3429000" cy="1285875"/>
          </a:xfrm>
          <a:prstGeom prst="pentag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Liderazgo transformacional</a:t>
            </a:r>
          </a:p>
        </p:txBody>
      </p:sp>
      <p:cxnSp>
        <p:nvCxnSpPr>
          <p:cNvPr id="20" name="19 Conector recto de flecha">
            <a:extLst>
              <a:ext uri="{FF2B5EF4-FFF2-40B4-BE49-F238E27FC236}">
                <a16:creationId xmlns:a16="http://schemas.microsoft.com/office/drawing/2014/main" id="{62A2AC3D-3128-49F4-8083-D68807B9C33C}"/>
              </a:ext>
            </a:extLst>
          </p:cNvPr>
          <p:cNvCxnSpPr>
            <a:cxnSpLocks/>
          </p:cNvCxnSpPr>
          <p:nvPr/>
        </p:nvCxnSpPr>
        <p:spPr>
          <a:xfrm flipH="1">
            <a:off x="3829878" y="1232452"/>
            <a:ext cx="2498036" cy="845587"/>
          </a:xfrm>
          <a:prstGeom prst="straightConnector1">
            <a:avLst/>
          </a:prstGeom>
          <a:ln w="22225">
            <a:solidFill>
              <a:schemeClr val="accent3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21 Conector recto de flecha">
            <a:extLst>
              <a:ext uri="{FF2B5EF4-FFF2-40B4-BE49-F238E27FC236}">
                <a16:creationId xmlns:a16="http://schemas.microsoft.com/office/drawing/2014/main" id="{D1BFA1F1-B98A-44A4-A136-925DEC1C3E93}"/>
              </a:ext>
            </a:extLst>
          </p:cNvPr>
          <p:cNvCxnSpPr>
            <a:cxnSpLocks/>
          </p:cNvCxnSpPr>
          <p:nvPr/>
        </p:nvCxnSpPr>
        <p:spPr>
          <a:xfrm>
            <a:off x="6327914" y="1232452"/>
            <a:ext cx="2212838" cy="2880760"/>
          </a:xfrm>
          <a:prstGeom prst="straightConnector1">
            <a:avLst/>
          </a:prstGeom>
          <a:ln w="22225">
            <a:solidFill>
              <a:schemeClr val="accent3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24 Conector recto de flecha">
            <a:extLst>
              <a:ext uri="{FF2B5EF4-FFF2-40B4-BE49-F238E27FC236}">
                <a16:creationId xmlns:a16="http://schemas.microsoft.com/office/drawing/2014/main" id="{6F372E3D-DC6A-4BA3-B85A-FC195DBCA5A8}"/>
              </a:ext>
            </a:extLst>
          </p:cNvPr>
          <p:cNvCxnSpPr>
            <a:cxnSpLocks/>
          </p:cNvCxnSpPr>
          <p:nvPr/>
        </p:nvCxnSpPr>
        <p:spPr>
          <a:xfrm flipH="1">
            <a:off x="4289426" y="1232452"/>
            <a:ext cx="2038488" cy="2736299"/>
          </a:xfrm>
          <a:prstGeom prst="straightConnector1">
            <a:avLst/>
          </a:prstGeom>
          <a:ln w="22225">
            <a:solidFill>
              <a:schemeClr val="accent3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31 Conector recto de flecha">
            <a:extLst>
              <a:ext uri="{FF2B5EF4-FFF2-40B4-BE49-F238E27FC236}">
                <a16:creationId xmlns:a16="http://schemas.microsoft.com/office/drawing/2014/main" id="{1F7A8A1B-12C3-43B1-B8C2-AE9947F51D14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6327914" y="1232452"/>
            <a:ext cx="2202294" cy="1158550"/>
          </a:xfrm>
          <a:prstGeom prst="straightConnector1">
            <a:avLst/>
          </a:prstGeom>
          <a:ln w="22225">
            <a:solidFill>
              <a:schemeClr val="accent3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1085" name="12 CuadroTexto">
            <a:extLst>
              <a:ext uri="{FF2B5EF4-FFF2-40B4-BE49-F238E27FC236}">
                <a16:creationId xmlns:a16="http://schemas.microsoft.com/office/drawing/2014/main" id="{6EA72A83-C793-42D6-9DA3-602C02F56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1" y="2078039"/>
            <a:ext cx="14105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O" altLang="es-CO" sz="1400" b="1" dirty="0">
                <a:solidFill>
                  <a:schemeClr val="bg1"/>
                </a:solidFill>
                <a:latin typeface="Arial" panose="020B0604020202020204" pitchFamily="34" charset="0"/>
              </a:rPr>
              <a:t>Liderazgo estratégico</a:t>
            </a:r>
          </a:p>
        </p:txBody>
      </p:sp>
    </p:spTree>
    <p:extLst>
      <p:ext uri="{BB962C8B-B14F-4D97-AF65-F5344CB8AC3E}">
        <p14:creationId xmlns:p14="http://schemas.microsoft.com/office/powerpoint/2010/main" val="1987983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1" name="Picture 3" descr="Graf 63 Liderazgo Inteligencia emocional">
            <a:extLst>
              <a:ext uri="{FF2B5EF4-FFF2-40B4-BE49-F238E27FC236}">
                <a16:creationId xmlns:a16="http://schemas.microsoft.com/office/drawing/2014/main" id="{E622D299-38A0-4C04-A1CF-C79A659E75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0"/>
          <a:stretch/>
        </p:blipFill>
        <p:spPr bwMode="auto">
          <a:xfrm>
            <a:off x="2226997" y="1105183"/>
            <a:ext cx="8154870" cy="4883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C5EC4364-5DD2-45C0-9CB9-23A8EEFC69FC}"/>
              </a:ext>
            </a:extLst>
          </p:cNvPr>
          <p:cNvSpPr txBox="1">
            <a:spLocks noChangeArrowheads="1"/>
          </p:cNvSpPr>
          <p:nvPr/>
        </p:nvSpPr>
        <p:spPr>
          <a:xfrm>
            <a:off x="1988457" y="464457"/>
            <a:ext cx="8222342" cy="8032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s-ES" altLang="es-CO" sz="2400" b="1" dirty="0">
                <a:solidFill>
                  <a:srgbClr val="0070C0"/>
                </a:solidFill>
              </a:rPr>
              <a:t>7.5 Liderazgo e inteligencia emocional</a:t>
            </a:r>
            <a:br>
              <a:rPr lang="es-ES" altLang="es-CO" sz="2400" b="1" dirty="0">
                <a:solidFill>
                  <a:srgbClr val="00B0F0"/>
                </a:solidFill>
              </a:rPr>
            </a:br>
            <a:endParaRPr lang="es-ES" altLang="es-CO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3160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E5D0974-237F-4FB0-8C06-D5D8565A5E47}"/>
              </a:ext>
            </a:extLst>
          </p:cNvPr>
          <p:cNvSpPr txBox="1">
            <a:spLocks noChangeArrowheads="1"/>
          </p:cNvSpPr>
          <p:nvPr/>
        </p:nvSpPr>
        <p:spPr>
          <a:xfrm>
            <a:off x="1669143" y="515257"/>
            <a:ext cx="9396422" cy="7524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s-CO" sz="2400" b="1" dirty="0">
                <a:solidFill>
                  <a:schemeClr val="accent1"/>
                </a:solidFill>
                <a:ea typeface="Times New Roman" panose="02020603050405020304" pitchFamily="18" charset="0"/>
                <a:cs typeface="Swis721 Cn BT"/>
              </a:rPr>
              <a:t>7.6 Características</a:t>
            </a:r>
            <a:r>
              <a:rPr lang="es-CO" sz="2400" b="1" spc="-25" dirty="0">
                <a:solidFill>
                  <a:schemeClr val="accent1"/>
                </a:solidFill>
                <a:ea typeface="Times New Roman" panose="02020603050405020304" pitchFamily="18" charset="0"/>
                <a:cs typeface="Swis721 Cn BT"/>
              </a:rPr>
              <a:t> </a:t>
            </a:r>
            <a:r>
              <a:rPr lang="es-CO" sz="2400" b="1" dirty="0">
                <a:solidFill>
                  <a:schemeClr val="accent1"/>
                </a:solidFill>
                <a:ea typeface="Times New Roman" panose="02020603050405020304" pitchFamily="18" charset="0"/>
                <a:cs typeface="Swis721 Cn BT"/>
              </a:rPr>
              <a:t>de</a:t>
            </a:r>
            <a:r>
              <a:rPr lang="es-CO" sz="2400" b="1" spc="-25" dirty="0">
                <a:solidFill>
                  <a:schemeClr val="accent1"/>
                </a:solidFill>
                <a:ea typeface="Times New Roman" panose="02020603050405020304" pitchFamily="18" charset="0"/>
                <a:cs typeface="Swis721 Cn BT"/>
              </a:rPr>
              <a:t> </a:t>
            </a:r>
            <a:r>
              <a:rPr lang="es-CO" sz="2400" b="1" dirty="0">
                <a:solidFill>
                  <a:schemeClr val="accent1"/>
                </a:solidFill>
                <a:ea typeface="Times New Roman" panose="02020603050405020304" pitchFamily="18" charset="0"/>
                <a:cs typeface="Swis721 Cn BT"/>
              </a:rPr>
              <a:t>los</a:t>
            </a:r>
            <a:r>
              <a:rPr lang="es-CO" sz="2400" b="1" spc="-25" dirty="0">
                <a:solidFill>
                  <a:schemeClr val="accent1"/>
                </a:solidFill>
                <a:ea typeface="Times New Roman" panose="02020603050405020304" pitchFamily="18" charset="0"/>
                <a:cs typeface="Swis721 Cn BT"/>
              </a:rPr>
              <a:t> </a:t>
            </a:r>
            <a:r>
              <a:rPr lang="es-CO" sz="2400" b="1" dirty="0">
                <a:solidFill>
                  <a:schemeClr val="accent1"/>
                </a:solidFill>
                <a:ea typeface="Times New Roman" panose="02020603050405020304" pitchFamily="18" charset="0"/>
                <a:cs typeface="Swis721 Cn BT"/>
              </a:rPr>
              <a:t>líderes</a:t>
            </a:r>
            <a:r>
              <a:rPr lang="es-ES" sz="2400" b="1" dirty="0">
                <a:solidFill>
                  <a:schemeClr val="accent1"/>
                </a:solidFill>
                <a:ea typeface="Times New Roman" panose="02020603050405020304" pitchFamily="18" charset="0"/>
                <a:cs typeface="Swis721 Cn BT"/>
              </a:rPr>
              <a:t> según </a:t>
            </a:r>
            <a:r>
              <a:rPr lang="es-ES" sz="2400" b="1" dirty="0">
                <a:solidFill>
                  <a:schemeClr val="accent1"/>
                </a:solidFill>
                <a:latin typeface="Swis721 Cn BT"/>
                <a:ea typeface="Times New Roman" panose="02020603050405020304" pitchFamily="18" charset="0"/>
                <a:cs typeface="Swis721 Cn BT"/>
              </a:rPr>
              <a:t>algunos estudiosos sobre el tema</a:t>
            </a:r>
            <a:endParaRPr lang="es-ES" altLang="es-CO" sz="2400" b="1" dirty="0">
              <a:solidFill>
                <a:schemeClr val="accent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85AF837-A19C-B34D-AA38-3E2578705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44" y="1267732"/>
            <a:ext cx="10134162" cy="431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6930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{1215A270-2469-2249-82B4-3B2EA1168731}tf10001072</Template>
  <TotalTime>1647</TotalTime>
  <Words>1031</Words>
  <Application>Microsoft Office PowerPoint</Application>
  <PresentationFormat>Widescreen</PresentationFormat>
  <Paragraphs>115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Open Sans</vt:lpstr>
      <vt:lpstr>Swis721 Cn BT</vt:lpstr>
      <vt:lpstr>Wingdings</vt:lpstr>
      <vt:lpstr>1_Tema de Office</vt:lpstr>
      <vt:lpstr>PowerPoint Presentation</vt:lpstr>
      <vt:lpstr>PowerPoint Presentation</vt:lpstr>
      <vt:lpstr>PowerPoint Presentation</vt:lpstr>
      <vt:lpstr>7.1 Competencias del capítulo</vt:lpstr>
      <vt:lpstr>7.2 Concepto, tipos  y dimensiones del liderazgo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7.12 Factores de resistencia al cambio </vt:lpstr>
      <vt:lpstr>7.13 Cambio en situaciones de crisis y resiliencia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Cesar Augusto Bernal Torres</dc:creator>
  <cp:lastModifiedBy>Cruz, Karol</cp:lastModifiedBy>
  <cp:revision>118</cp:revision>
  <dcterms:created xsi:type="dcterms:W3CDTF">2020-12-21T16:29:38Z</dcterms:created>
  <dcterms:modified xsi:type="dcterms:W3CDTF">2021-12-08T18:40:55Z</dcterms:modified>
</cp:coreProperties>
</file>