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3"/>
  </p:notesMasterIdLst>
  <p:sldIdLst>
    <p:sldId id="586" r:id="rId2"/>
    <p:sldId id="602" r:id="rId3"/>
    <p:sldId id="656" r:id="rId4"/>
    <p:sldId id="603" r:id="rId5"/>
    <p:sldId id="604" r:id="rId6"/>
    <p:sldId id="605" r:id="rId7"/>
    <p:sldId id="364" r:id="rId8"/>
    <p:sldId id="320" r:id="rId9"/>
    <p:sldId id="367" r:id="rId10"/>
    <p:sldId id="390" r:id="rId11"/>
    <p:sldId id="368" r:id="rId12"/>
    <p:sldId id="369" r:id="rId13"/>
    <p:sldId id="606" r:id="rId14"/>
    <p:sldId id="370" r:id="rId15"/>
    <p:sldId id="371" r:id="rId16"/>
    <p:sldId id="445" r:id="rId17"/>
    <p:sldId id="446" r:id="rId18"/>
    <p:sldId id="448" r:id="rId19"/>
    <p:sldId id="323" r:id="rId20"/>
    <p:sldId id="450" r:id="rId21"/>
    <p:sldId id="451" r:id="rId22"/>
    <p:sldId id="584" r:id="rId23"/>
    <p:sldId id="372" r:id="rId24"/>
    <p:sldId id="455" r:id="rId25"/>
    <p:sldId id="607" r:id="rId26"/>
    <p:sldId id="608" r:id="rId27"/>
    <p:sldId id="609" r:id="rId28"/>
    <p:sldId id="610" r:id="rId29"/>
    <p:sldId id="458" r:id="rId30"/>
    <p:sldId id="460" r:id="rId31"/>
    <p:sldId id="461" r:id="rId32"/>
  </p:sldIdLst>
  <p:sldSz cx="12192000" cy="6858000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253" autoAdjust="0"/>
    <p:restoredTop sz="94731"/>
  </p:normalViewPr>
  <p:slideViewPr>
    <p:cSldViewPr snapToGrid="0">
      <p:cViewPr varScale="1">
        <p:scale>
          <a:sx n="78" d="100"/>
          <a:sy n="78" d="100"/>
        </p:scale>
        <p:origin x="108" y="5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9F1567-E888-4B3A-A78D-AD9E0A441C4C}" type="datetimeFigureOut">
              <a:rPr lang="es-CO" smtClean="0"/>
              <a:t>8/12/2021</a:t>
            </a:fld>
            <a:endParaRPr lang="es-CO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578B0F3-69C5-40FA-AA1A-7BDF62A96935}" type="slidenum">
              <a:rPr lang="es-CO" smtClean="0"/>
              <a:t>‹#›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499703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Marcador de imagen de diapositiva 1">
            <a:extLst>
              <a:ext uri="{FF2B5EF4-FFF2-40B4-BE49-F238E27FC236}">
                <a16:creationId xmlns:a16="http://schemas.microsoft.com/office/drawing/2014/main" id="{AEE7D96E-5D26-4115-AE34-2426D23A14C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1" name="Marcador de notas 2">
            <a:extLst>
              <a:ext uri="{FF2B5EF4-FFF2-40B4-BE49-F238E27FC236}">
                <a16:creationId xmlns:a16="http://schemas.microsoft.com/office/drawing/2014/main" id="{863EE0B7-0537-4256-83AC-894F97864D0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CO" altLang="es-CO">
              <a:latin typeface="Arial" panose="020B0604020202020204" pitchFamily="34" charset="0"/>
            </a:endParaRPr>
          </a:p>
        </p:txBody>
      </p:sp>
      <p:sp>
        <p:nvSpPr>
          <p:cNvPr id="53252" name="Marcador de número de diapositiva 3">
            <a:extLst>
              <a:ext uri="{FF2B5EF4-FFF2-40B4-BE49-F238E27FC236}">
                <a16:creationId xmlns:a16="http://schemas.microsoft.com/office/drawing/2014/main" id="{E2AD5AE4-0873-4A7F-ACF5-18822389C7F6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990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990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fld id="{DC9D1FDA-0E84-41A0-9E12-13E83D60FE60}" type="slidenum">
              <a:rPr lang="es-ES" altLang="es-CO" smtClean="0"/>
              <a:pPr/>
              <a:t>8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25780624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O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906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BD25023-4AAF-451C-8C92-F0E211B5608E}" type="slidenum">
              <a:rPr kumimoji="0" lang="es-ES" altLang="es-CO" sz="13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906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s-ES" altLang="es-CO" sz="13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642074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B9CD7721-E0EF-4321-9C21-714930F555E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A4E15E28-12D9-4179-AD67-9BD9A88F75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4F97B0D-153D-4490-BA59-F38B826A1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5FA558-D514-4141-96B7-2F4FB5783E8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8871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6CE1051-DD9B-4947-9792-050C2755B0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05534A38-E221-4DF5-9440-9AD2C544E9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C5CA6B89-7F60-4325-808F-93205D04EF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7890923-A08F-4775-A367-6FD48482878E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0743188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  <a:prstGeom prst="rect">
            <a:avLst/>
          </a:prstGeo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253D3B09-2FC3-4F0E-9CCD-3167D716E788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B84A3B86-F2EB-4079-9759-8D5C1C547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704DA75D-7358-474D-B705-A76F1D188A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E7D6CB7-211B-4AC8-BE9D-A386F9BE7A84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74986238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y objeto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1342838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fecha">
            <a:extLst>
              <a:ext uri="{FF2B5EF4-FFF2-40B4-BE49-F238E27FC236}">
                <a16:creationId xmlns:a16="http://schemas.microsoft.com/office/drawing/2014/main" id="{3CCF4ED1-E33E-40DA-B016-F69D6BAE304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4 Marcador de pie de página">
            <a:extLst>
              <a:ext uri="{FF2B5EF4-FFF2-40B4-BE49-F238E27FC236}">
                <a16:creationId xmlns:a16="http://schemas.microsoft.com/office/drawing/2014/main" id="{4F2BD104-8786-4283-B406-2565E661F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5 Marcador de número de diapositiva">
            <a:extLst>
              <a:ext uri="{FF2B5EF4-FFF2-40B4-BE49-F238E27FC236}">
                <a16:creationId xmlns:a16="http://schemas.microsoft.com/office/drawing/2014/main" id="{F6DF5F98-58C9-43FC-9AB2-859B01490A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E38F0AF-26AA-469C-B621-4BA7796DA7A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722099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2D2B3A81-A488-4AD8-A463-7B5DE959270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73B6B249-406B-4A5D-AF8F-8613461759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12AA618E-4C16-4905-ACF7-34FBD4581D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6F26DC-92D8-40EC-9B2D-A96B64EDB3D1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3948187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7" name="3 Marcador de fecha">
            <a:extLst>
              <a:ext uri="{FF2B5EF4-FFF2-40B4-BE49-F238E27FC236}">
                <a16:creationId xmlns:a16="http://schemas.microsoft.com/office/drawing/2014/main" id="{408EA6DA-CCF1-41A1-BA58-147A4D3E4FF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8" name="4 Marcador de pie de página">
            <a:extLst>
              <a:ext uri="{FF2B5EF4-FFF2-40B4-BE49-F238E27FC236}">
                <a16:creationId xmlns:a16="http://schemas.microsoft.com/office/drawing/2014/main" id="{78C10F38-9E1C-481F-9D42-4AA8A00F3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9" name="5 Marcador de número de diapositiva">
            <a:extLst>
              <a:ext uri="{FF2B5EF4-FFF2-40B4-BE49-F238E27FC236}">
                <a16:creationId xmlns:a16="http://schemas.microsoft.com/office/drawing/2014/main" id="{A96EBCC8-8D6C-4E21-BAEB-BCFC47F63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D0042D-725E-4BBE-9E3A-E4EC19F487A2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0446348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3 Marcador de fecha">
            <a:extLst>
              <a:ext uri="{FF2B5EF4-FFF2-40B4-BE49-F238E27FC236}">
                <a16:creationId xmlns:a16="http://schemas.microsoft.com/office/drawing/2014/main" id="{5EA4C0FF-6DA8-4A62-B2B0-5B9BF90EEEE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4 Marcador de pie de página">
            <a:extLst>
              <a:ext uri="{FF2B5EF4-FFF2-40B4-BE49-F238E27FC236}">
                <a16:creationId xmlns:a16="http://schemas.microsoft.com/office/drawing/2014/main" id="{07E83DF3-E62E-4992-9DBD-2E6D33BC68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5" name="5 Marcador de número de diapositiva">
            <a:extLst>
              <a:ext uri="{FF2B5EF4-FFF2-40B4-BE49-F238E27FC236}">
                <a16:creationId xmlns:a16="http://schemas.microsoft.com/office/drawing/2014/main" id="{32D2A90F-9CDE-480A-B188-15E28BFFC5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5B1A08-337C-43EA-961B-EBD5BA022F57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10210965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3 Marcador de fecha">
            <a:extLst>
              <a:ext uri="{FF2B5EF4-FFF2-40B4-BE49-F238E27FC236}">
                <a16:creationId xmlns:a16="http://schemas.microsoft.com/office/drawing/2014/main" id="{D7F5D169-E613-4203-846C-86F5A80F605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3" name="4 Marcador de pie de página">
            <a:extLst>
              <a:ext uri="{FF2B5EF4-FFF2-40B4-BE49-F238E27FC236}">
                <a16:creationId xmlns:a16="http://schemas.microsoft.com/office/drawing/2014/main" id="{83C9A108-183F-4EC1-9C0A-E2EE2F7C16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4" name="5 Marcador de número de diapositiva">
            <a:extLst>
              <a:ext uri="{FF2B5EF4-FFF2-40B4-BE49-F238E27FC236}">
                <a16:creationId xmlns:a16="http://schemas.microsoft.com/office/drawing/2014/main" id="{AFD25D3A-BE1B-445F-8AAA-183CEE9F2D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4946F8F-12B0-4F93-965F-EF8E25D7309B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736309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3D86242F-F73D-49B5-82E1-4FA0D993FB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FAE32298-7AE6-4259-8825-2AB2B129CE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DE3FBECF-6EE1-4F6A-A476-89C853E73F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9D41848-725C-4FEC-92A2-8E2FD78D6E2F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32918550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CO" noProof="0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5" name="3 Marcador de fecha">
            <a:extLst>
              <a:ext uri="{FF2B5EF4-FFF2-40B4-BE49-F238E27FC236}">
                <a16:creationId xmlns:a16="http://schemas.microsoft.com/office/drawing/2014/main" id="{40A08671-9D3A-4E66-B656-10707CCD2E6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6" name="4 Marcador de pie de página">
            <a:extLst>
              <a:ext uri="{FF2B5EF4-FFF2-40B4-BE49-F238E27FC236}">
                <a16:creationId xmlns:a16="http://schemas.microsoft.com/office/drawing/2014/main" id="{00D48B20-7AFA-4216-B03D-6F781427CB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ES"/>
          </a:p>
        </p:txBody>
      </p:sp>
      <p:sp>
        <p:nvSpPr>
          <p:cNvPr id="7" name="5 Marcador de número de diapositiva">
            <a:extLst>
              <a:ext uri="{FF2B5EF4-FFF2-40B4-BE49-F238E27FC236}">
                <a16:creationId xmlns:a16="http://schemas.microsoft.com/office/drawing/2014/main" id="{CE57875E-9213-42FD-9514-0C62B0C9E7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9C106B0-B8A8-4762-B258-57365325A743}" type="slidenum">
              <a:rPr lang="es-ES" altLang="es-CO"/>
              <a:pPr>
                <a:defRPr/>
              </a:pPr>
              <a:t>‹#›</a:t>
            </a:fld>
            <a:endParaRPr lang="es-ES" altLang="es-CO"/>
          </a:p>
        </p:txBody>
      </p:sp>
    </p:spTree>
    <p:extLst>
      <p:ext uri="{BB962C8B-B14F-4D97-AF65-F5344CB8AC3E}">
        <p14:creationId xmlns:p14="http://schemas.microsoft.com/office/powerpoint/2010/main" val="41553627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67127F69-6756-B449-B684-4D3BC1E0B83B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13" y="5828307"/>
            <a:ext cx="994105" cy="6987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965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n 1">
            <a:extLst>
              <a:ext uri="{FF2B5EF4-FFF2-40B4-BE49-F238E27FC236}">
                <a16:creationId xmlns:a16="http://schemas.microsoft.com/office/drawing/2014/main" id="{7A013450-F2AC-2C43-B38D-FEE444058B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"/>
          <a:stretch/>
        </p:blipFill>
        <p:spPr>
          <a:xfrm>
            <a:off x="3662951" y="0"/>
            <a:ext cx="5315665" cy="6858000"/>
          </a:xfrm>
          <a:prstGeom prst="rect">
            <a:avLst/>
          </a:prstGeom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D91DF9A9-781E-754B-953C-53BF20E01C19}"/>
              </a:ext>
            </a:extLst>
          </p:cNvPr>
          <p:cNvSpPr txBox="1"/>
          <p:nvPr/>
        </p:nvSpPr>
        <p:spPr>
          <a:xfrm>
            <a:off x="8971720" y="5995655"/>
            <a:ext cx="322028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bernalaug@gmail.com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accent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cesar.bernal@unisabana.edu.co</a:t>
            </a:r>
          </a:p>
        </p:txBody>
      </p:sp>
    </p:spTree>
    <p:extLst>
      <p:ext uri="{BB962C8B-B14F-4D97-AF65-F5344CB8AC3E}">
        <p14:creationId xmlns:p14="http://schemas.microsoft.com/office/powerpoint/2010/main" val="39434050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Llamada rectangular redondeada">
            <a:extLst>
              <a:ext uri="{FF2B5EF4-FFF2-40B4-BE49-F238E27FC236}">
                <a16:creationId xmlns:a16="http://schemas.microsoft.com/office/drawing/2014/main" id="{6FA9D926-B9FC-4F0A-B938-ABE769054D69}"/>
              </a:ext>
            </a:extLst>
          </p:cNvPr>
          <p:cNvSpPr/>
          <p:nvPr/>
        </p:nvSpPr>
        <p:spPr>
          <a:xfrm>
            <a:off x="2632244" y="326348"/>
            <a:ext cx="6328228" cy="928687"/>
          </a:xfrm>
          <a:prstGeom prst="wedgeRoundRectCallout">
            <a:avLst/>
          </a:prstGeom>
          <a:solidFill>
            <a:schemeClr val="accent1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24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3.7 Rasgos de una visión  </a:t>
            </a:r>
            <a:endParaRPr lang="es-CO" sz="24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4 Multidocumento">
            <a:extLst>
              <a:ext uri="{FF2B5EF4-FFF2-40B4-BE49-F238E27FC236}">
                <a16:creationId xmlns:a16="http://schemas.microsoft.com/office/drawing/2014/main" id="{8FB2CED8-3308-4F51-B08A-1695128A8727}"/>
              </a:ext>
            </a:extLst>
          </p:cNvPr>
          <p:cNvSpPr/>
          <p:nvPr/>
        </p:nvSpPr>
        <p:spPr>
          <a:xfrm>
            <a:off x="8024814" y="3762376"/>
            <a:ext cx="2428875" cy="1357312"/>
          </a:xfrm>
          <a:prstGeom prst="flowChartMultidocument">
            <a:avLst/>
          </a:prstGeom>
          <a:solidFill>
            <a:schemeClr val="accent3"/>
          </a:solidFill>
          <a:ln>
            <a:solidFill>
              <a:schemeClr val="bg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3. Proporciona la dirección hacia la cual se moverá la organización.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sp>
        <p:nvSpPr>
          <p:cNvPr id="6" name="5 Rectángulo redondeado">
            <a:extLst>
              <a:ext uri="{FF2B5EF4-FFF2-40B4-BE49-F238E27FC236}">
                <a16:creationId xmlns:a16="http://schemas.microsoft.com/office/drawing/2014/main" id="{6ACF8E8E-F855-41BE-916E-664DF54F64A1}"/>
              </a:ext>
            </a:extLst>
          </p:cNvPr>
          <p:cNvSpPr/>
          <p:nvPr/>
        </p:nvSpPr>
        <p:spPr>
          <a:xfrm>
            <a:off x="4904015" y="4591505"/>
            <a:ext cx="2428875" cy="1143000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4. Motiva a los grupos de interés para llevar a la organización a la dirección deseada.</a:t>
            </a:r>
          </a:p>
        </p:txBody>
      </p:sp>
      <p:sp>
        <p:nvSpPr>
          <p:cNvPr id="7" name="6 Cheurón">
            <a:extLst>
              <a:ext uri="{FF2B5EF4-FFF2-40B4-BE49-F238E27FC236}">
                <a16:creationId xmlns:a16="http://schemas.microsoft.com/office/drawing/2014/main" id="{6EDC1A8E-ECC9-4B9F-9D36-56C6F3ADCD64}"/>
              </a:ext>
            </a:extLst>
          </p:cNvPr>
          <p:cNvSpPr/>
          <p:nvPr/>
        </p:nvSpPr>
        <p:spPr>
          <a:xfrm>
            <a:off x="8379056" y="1972356"/>
            <a:ext cx="2643187" cy="955225"/>
          </a:xfrm>
          <a:prstGeom prst="chevron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1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8" name="7 Placa">
            <a:extLst>
              <a:ext uri="{FF2B5EF4-FFF2-40B4-BE49-F238E27FC236}">
                <a16:creationId xmlns:a16="http://schemas.microsoft.com/office/drawing/2014/main" id="{AA1C18CE-84BD-4847-AC54-DEC5BF0091FF}"/>
              </a:ext>
            </a:extLst>
          </p:cNvPr>
          <p:cNvSpPr/>
          <p:nvPr/>
        </p:nvSpPr>
        <p:spPr>
          <a:xfrm>
            <a:off x="1524000" y="3762376"/>
            <a:ext cx="2571750" cy="1143000"/>
          </a:xfrm>
          <a:prstGeom prst="plaque">
            <a:avLst/>
          </a:prstGeom>
          <a:solidFill>
            <a:schemeClr val="accent6">
              <a:lumMod val="75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5.  Se define para un horizonte de tiempo.</a:t>
            </a:r>
          </a:p>
        </p:txBody>
      </p:sp>
      <p:sp>
        <p:nvSpPr>
          <p:cNvPr id="11" name="10 Pentágono regular">
            <a:extLst>
              <a:ext uri="{FF2B5EF4-FFF2-40B4-BE49-F238E27FC236}">
                <a16:creationId xmlns:a16="http://schemas.microsoft.com/office/drawing/2014/main" id="{0317FAA1-3628-4C87-97FB-04F6C0405A1B}"/>
              </a:ext>
            </a:extLst>
          </p:cNvPr>
          <p:cNvSpPr/>
          <p:nvPr/>
        </p:nvSpPr>
        <p:spPr>
          <a:xfrm>
            <a:off x="1055158" y="1950474"/>
            <a:ext cx="3429000" cy="977107"/>
          </a:xfrm>
          <a:prstGeom prst="pentagon">
            <a:avLst/>
          </a:prstGeom>
          <a:solidFill>
            <a:schemeClr val="bg2">
              <a:lumMod val="5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" sz="12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1. Estado futuro deseado por una organización.</a:t>
            </a:r>
          </a:p>
        </p:txBody>
      </p:sp>
      <p:cxnSp>
        <p:nvCxnSpPr>
          <p:cNvPr id="20" name="19 Conector recto de flecha">
            <a:extLst>
              <a:ext uri="{FF2B5EF4-FFF2-40B4-BE49-F238E27FC236}">
                <a16:creationId xmlns:a16="http://schemas.microsoft.com/office/drawing/2014/main" id="{2E2E2369-9F53-4826-B0BD-FD7876513EB9}"/>
              </a:ext>
            </a:extLst>
          </p:cNvPr>
          <p:cNvCxnSpPr>
            <a:cxnSpLocks/>
          </p:cNvCxnSpPr>
          <p:nvPr/>
        </p:nvCxnSpPr>
        <p:spPr>
          <a:xfrm flipH="1">
            <a:off x="3236856" y="1123495"/>
            <a:ext cx="2632356" cy="903239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2" name="21 Conector recto de flecha">
            <a:extLst>
              <a:ext uri="{FF2B5EF4-FFF2-40B4-BE49-F238E27FC236}">
                <a16:creationId xmlns:a16="http://schemas.microsoft.com/office/drawing/2014/main" id="{720E3C39-B0E8-475B-BC02-06FE0D2EC7B9}"/>
              </a:ext>
            </a:extLst>
          </p:cNvPr>
          <p:cNvCxnSpPr>
            <a:cxnSpLocks/>
          </p:cNvCxnSpPr>
          <p:nvPr/>
        </p:nvCxnSpPr>
        <p:spPr>
          <a:xfrm flipH="1">
            <a:off x="5833379" y="1123495"/>
            <a:ext cx="35833" cy="3468010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5" name="24 Conector recto de flecha">
            <a:extLst>
              <a:ext uri="{FF2B5EF4-FFF2-40B4-BE49-F238E27FC236}">
                <a16:creationId xmlns:a16="http://schemas.microsoft.com/office/drawing/2014/main" id="{4DA8EB07-2919-4D81-A8FC-F2624B312D01}"/>
              </a:ext>
            </a:extLst>
          </p:cNvPr>
          <p:cNvCxnSpPr>
            <a:cxnSpLocks/>
          </p:cNvCxnSpPr>
          <p:nvPr/>
        </p:nvCxnSpPr>
        <p:spPr>
          <a:xfrm flipH="1">
            <a:off x="4125684" y="1123495"/>
            <a:ext cx="1743528" cy="3192124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9" name="28 Conector recto de flecha">
            <a:extLst>
              <a:ext uri="{FF2B5EF4-FFF2-40B4-BE49-F238E27FC236}">
                <a16:creationId xmlns:a16="http://schemas.microsoft.com/office/drawing/2014/main" id="{EDE5DF09-2966-4D65-9A86-4C709A01C943}"/>
              </a:ext>
            </a:extLst>
          </p:cNvPr>
          <p:cNvCxnSpPr>
            <a:cxnSpLocks/>
          </p:cNvCxnSpPr>
          <p:nvPr/>
        </p:nvCxnSpPr>
        <p:spPr>
          <a:xfrm>
            <a:off x="5869212" y="1169766"/>
            <a:ext cx="3172675" cy="2507341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2" name="31 Conector recto de flecha">
            <a:extLst>
              <a:ext uri="{FF2B5EF4-FFF2-40B4-BE49-F238E27FC236}">
                <a16:creationId xmlns:a16="http://schemas.microsoft.com/office/drawing/2014/main" id="{91278A88-E628-418E-8229-6EE6758256CF}"/>
              </a:ext>
            </a:extLst>
          </p:cNvPr>
          <p:cNvCxnSpPr>
            <a:cxnSpLocks/>
            <a:endCxn id="7" idx="1"/>
          </p:cNvCxnSpPr>
          <p:nvPr/>
        </p:nvCxnSpPr>
        <p:spPr>
          <a:xfrm>
            <a:off x="5914794" y="1169766"/>
            <a:ext cx="2941875" cy="1280203"/>
          </a:xfrm>
          <a:prstGeom prst="straightConnector1">
            <a:avLst/>
          </a:prstGeom>
          <a:ln w="22225">
            <a:solidFill>
              <a:schemeClr val="accent1"/>
            </a:solidFill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43021" name="12 CuadroTexto">
            <a:extLst>
              <a:ext uri="{FF2B5EF4-FFF2-40B4-BE49-F238E27FC236}">
                <a16:creationId xmlns:a16="http://schemas.microsoft.com/office/drawing/2014/main" id="{A2D011C0-83BF-43C8-AAE4-971E1EEC58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773660" y="2307158"/>
            <a:ext cx="17843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1200" b="1" dirty="0">
                <a:solidFill>
                  <a:schemeClr val="bg1"/>
                </a:solidFill>
                <a:latin typeface="Arial" panose="020B0604020202020204" pitchFamily="34" charset="0"/>
              </a:rPr>
              <a:t>2. Es un ideal realista.</a:t>
            </a:r>
          </a:p>
        </p:txBody>
      </p:sp>
    </p:spTree>
    <p:extLst>
      <p:ext uri="{BB962C8B-B14F-4D97-AF65-F5344CB8AC3E}">
        <p14:creationId xmlns:p14="http://schemas.microsoft.com/office/powerpoint/2010/main" val="2283048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63" name="Picture 3" descr="Graf 24 Valores Corporativos">
            <a:extLst>
              <a:ext uri="{FF2B5EF4-FFF2-40B4-BE49-F238E27FC236}">
                <a16:creationId xmlns:a16="http://schemas.microsoft.com/office/drawing/2014/main" id="{83AC3D2A-AF93-4E8F-92DE-3E9552BA759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79"/>
          <a:stretch/>
        </p:blipFill>
        <p:spPr bwMode="auto">
          <a:xfrm>
            <a:off x="2105130" y="1061152"/>
            <a:ext cx="7981739" cy="49597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EB35046-0D63-410E-83C6-71D9142202E9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757011"/>
            <a:ext cx="8229600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3.8 Valores (humanos y corporativos) en la planeación</a:t>
            </a:r>
          </a:p>
        </p:txBody>
      </p:sp>
    </p:spTree>
    <p:extLst>
      <p:ext uri="{BB962C8B-B14F-4D97-AF65-F5344CB8AC3E}">
        <p14:creationId xmlns:p14="http://schemas.microsoft.com/office/powerpoint/2010/main" val="74028654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55AFE72-7983-401F-B1D6-8ED6F3B50B1A}"/>
              </a:ext>
            </a:extLst>
          </p:cNvPr>
          <p:cNvSpPr txBox="1">
            <a:spLocks noChangeArrowheads="1"/>
          </p:cNvSpPr>
          <p:nvPr/>
        </p:nvSpPr>
        <p:spPr>
          <a:xfrm>
            <a:off x="2111828" y="249011"/>
            <a:ext cx="8229600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3.9 Fase analítica del procesos de la planeación estratégica 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791A1B8-355B-AE49-BA07-1FCDF65ED6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8484" y="745352"/>
            <a:ext cx="7956288" cy="6021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1417277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">
            <a:extLst>
              <a:ext uri="{FF2B5EF4-FFF2-40B4-BE49-F238E27FC236}">
                <a16:creationId xmlns:a16="http://schemas.microsoft.com/office/drawing/2014/main" id="{DEE9E469-718E-4543-8CCF-AC247E8162BC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9" y="311217"/>
            <a:ext cx="8454571" cy="7524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3.10 Objetivos en la planeación estratégica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9C02679F-13A8-6E41-B3FD-5220448026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7330" y="753690"/>
            <a:ext cx="10810059" cy="51483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034930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9AFEE683-46A0-2549-882B-3F726B3687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308"/>
          <a:stretch/>
        </p:blipFill>
        <p:spPr>
          <a:xfrm>
            <a:off x="0" y="1244530"/>
            <a:ext cx="11776470" cy="4075616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F79A0B5E-22F6-524E-ACF6-1162F180F656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9" y="311217"/>
            <a:ext cx="8454571" cy="7524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3.11 Análisis del entorno externo</a:t>
            </a:r>
          </a:p>
        </p:txBody>
      </p:sp>
    </p:spTree>
    <p:extLst>
      <p:ext uri="{BB962C8B-B14F-4D97-AF65-F5344CB8AC3E}">
        <p14:creationId xmlns:p14="http://schemas.microsoft.com/office/powerpoint/2010/main" val="7123532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9683" name="Picture 3" descr="Graf 29 tendencias mundiales">
            <a:extLst>
              <a:ext uri="{FF2B5EF4-FFF2-40B4-BE49-F238E27FC236}">
                <a16:creationId xmlns:a16="http://schemas.microsoft.com/office/drawing/2014/main" id="{A7858BCC-84E2-4864-8255-1AF553AB06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85924" y="894509"/>
            <a:ext cx="9332217" cy="54872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B51137B0-ADD7-497B-8FA4-06DC21D2DE97}"/>
              </a:ext>
            </a:extLst>
          </p:cNvPr>
          <p:cNvSpPr txBox="1">
            <a:spLocks noChangeArrowheads="1"/>
          </p:cNvSpPr>
          <p:nvPr/>
        </p:nvSpPr>
        <p:spPr>
          <a:xfrm>
            <a:off x="1868714" y="341445"/>
            <a:ext cx="8454571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3.12 Tendencias del entorno</a:t>
            </a:r>
          </a:p>
        </p:txBody>
      </p:sp>
    </p:spTree>
    <p:extLst>
      <p:ext uri="{BB962C8B-B14F-4D97-AF65-F5344CB8AC3E}">
        <p14:creationId xmlns:p14="http://schemas.microsoft.com/office/powerpoint/2010/main" val="291638072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138F6BAE-92FF-4BF2-B556-5C9E09BC36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06286" y="324661"/>
            <a:ext cx="997131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3.13 Guía para el análisis general del entorno externo de las organizaciones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BD1F50F-3D88-7C44-ABC0-951F73DF03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783"/>
          <a:stretch/>
        </p:blipFill>
        <p:spPr>
          <a:xfrm>
            <a:off x="2527958" y="1137923"/>
            <a:ext cx="7643798" cy="3943810"/>
          </a:xfrm>
          <a:prstGeom prst="rect">
            <a:avLst/>
          </a:prstGeom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D9934DE3-FD4C-9845-992E-CD925441286E}"/>
              </a:ext>
            </a:extLst>
          </p:cNvPr>
          <p:cNvSpPr txBox="1"/>
          <p:nvPr/>
        </p:nvSpPr>
        <p:spPr>
          <a:xfrm>
            <a:off x="8788820" y="5022154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Continúa Cuadro 3.13</a:t>
            </a:r>
          </a:p>
        </p:txBody>
      </p:sp>
    </p:spTree>
    <p:extLst>
      <p:ext uri="{BB962C8B-B14F-4D97-AF65-F5344CB8AC3E}">
        <p14:creationId xmlns:p14="http://schemas.microsoft.com/office/powerpoint/2010/main" val="4203200081"/>
      </p:ext>
    </p:extLst>
  </p:cSld>
  <p:clrMapOvr>
    <a:masterClrMapping/>
  </p:clrMapOvr>
  <p:transition spd="slow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E9453BE-72CC-7E46-B938-2507EA97A0C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86" b="2258"/>
          <a:stretch/>
        </p:blipFill>
        <p:spPr>
          <a:xfrm>
            <a:off x="4205249" y="269304"/>
            <a:ext cx="4358069" cy="6319392"/>
          </a:xfrm>
          <a:prstGeom prst="rect">
            <a:avLst/>
          </a:prstGeom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E1E4F448-36E7-624C-AEDF-97AFD073B84C}"/>
              </a:ext>
            </a:extLst>
          </p:cNvPr>
          <p:cNvSpPr txBox="1"/>
          <p:nvPr/>
        </p:nvSpPr>
        <p:spPr>
          <a:xfrm>
            <a:off x="7269858" y="6530988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Continúa Cuadro 3.13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3FA7AE8-0ED2-F842-A1FD-E3B4EE835F34}"/>
              </a:ext>
            </a:extLst>
          </p:cNvPr>
          <p:cNvSpPr txBox="1"/>
          <p:nvPr/>
        </p:nvSpPr>
        <p:spPr>
          <a:xfrm>
            <a:off x="4284833" y="96180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Continuación Cuadro 3.13</a:t>
            </a:r>
          </a:p>
        </p:txBody>
      </p:sp>
    </p:spTree>
    <p:extLst>
      <p:ext uri="{BB962C8B-B14F-4D97-AF65-F5344CB8AC3E}">
        <p14:creationId xmlns:p14="http://schemas.microsoft.com/office/powerpoint/2010/main" val="2733479775"/>
      </p:ext>
    </p:extLst>
  </p:cSld>
  <p:clrMapOvr>
    <a:masterClrMapping/>
  </p:clrMapOvr>
  <p:transition spd="slow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>
            <a:extLst>
              <a:ext uri="{FF2B5EF4-FFF2-40B4-BE49-F238E27FC236}">
                <a16:creationId xmlns:a16="http://schemas.microsoft.com/office/drawing/2014/main" id="{D3999CB0-AE5D-E649-B386-1725ACFF91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51"/>
          <a:stretch/>
        </p:blipFill>
        <p:spPr>
          <a:xfrm>
            <a:off x="2458908" y="791979"/>
            <a:ext cx="7274184" cy="5161238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7FEC6BB6-77BB-424C-BF38-C753B4C85325}"/>
              </a:ext>
            </a:extLst>
          </p:cNvPr>
          <p:cNvSpPr txBox="1"/>
          <p:nvPr/>
        </p:nvSpPr>
        <p:spPr>
          <a:xfrm>
            <a:off x="2644959" y="617615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Continuación Cuadro 3.13</a:t>
            </a:r>
          </a:p>
        </p:txBody>
      </p:sp>
    </p:spTree>
    <p:extLst>
      <p:ext uri="{BB962C8B-B14F-4D97-AF65-F5344CB8AC3E}">
        <p14:creationId xmlns:p14="http://schemas.microsoft.com/office/powerpoint/2010/main" val="2332320238"/>
      </p:ext>
    </p:extLst>
  </p:cSld>
  <p:clrMapOvr>
    <a:masterClrMapping/>
  </p:clrMapOvr>
  <p:transition spd="slow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2D3B6747-815F-4176-ADF2-EA462776448A}"/>
              </a:ext>
            </a:extLst>
          </p:cNvPr>
          <p:cNvSpPr txBox="1">
            <a:spLocks noChangeArrowheads="1"/>
          </p:cNvSpPr>
          <p:nvPr/>
        </p:nvSpPr>
        <p:spPr>
          <a:xfrm>
            <a:off x="1981199" y="515257"/>
            <a:ext cx="8454571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3.14 Análisis del entorno interno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0E0536B-DA9E-604E-837D-69BAB5B890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6391" y="1281152"/>
            <a:ext cx="10228508" cy="4499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8422092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uadroTexto 7">
            <a:extLst>
              <a:ext uri="{FF2B5EF4-FFF2-40B4-BE49-F238E27FC236}">
                <a16:creationId xmlns:a16="http://schemas.microsoft.com/office/drawing/2014/main" id="{A59C74D3-5155-0443-9BCA-CEE35C2785C2}"/>
              </a:ext>
            </a:extLst>
          </p:cNvPr>
          <p:cNvSpPr txBox="1"/>
          <p:nvPr/>
        </p:nvSpPr>
        <p:spPr>
          <a:xfrm>
            <a:off x="351201" y="3013501"/>
            <a:ext cx="417576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Capítulo 3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Planeación estratégica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850BA2-780D-354A-B4A7-93BCD49DED3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9" t="138" r="21456" b="-138"/>
          <a:stretch/>
        </p:blipFill>
        <p:spPr>
          <a:xfrm>
            <a:off x="4606206" y="-1"/>
            <a:ext cx="7585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6645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0805E326-E6AE-4BFB-BF3A-BF2A9269DA5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6413" y="287258"/>
            <a:ext cx="1001905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3.15 Guía para el análisis general del entorno interno de las organizaciones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9EA7A6A6-6CBF-874A-8B94-453FE427F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7595" y="748923"/>
            <a:ext cx="5178943" cy="5731830"/>
          </a:xfrm>
          <a:prstGeom prst="rect">
            <a:avLst/>
          </a:prstGeom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CE03B252-4BF2-244E-B230-D980CB3D4739}"/>
              </a:ext>
            </a:extLst>
          </p:cNvPr>
          <p:cNvSpPr txBox="1"/>
          <p:nvPr/>
        </p:nvSpPr>
        <p:spPr>
          <a:xfrm>
            <a:off x="7156503" y="6454908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Continúa Cuadro 3.15</a:t>
            </a:r>
          </a:p>
        </p:txBody>
      </p:sp>
    </p:spTree>
    <p:extLst>
      <p:ext uri="{BB962C8B-B14F-4D97-AF65-F5344CB8AC3E}">
        <p14:creationId xmlns:p14="http://schemas.microsoft.com/office/powerpoint/2010/main" val="3640990642"/>
      </p:ext>
    </p:extLst>
  </p:cSld>
  <p:clrMapOvr>
    <a:masterClrMapping/>
  </p:clrMapOvr>
  <p:transition spd="slow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7281DAE2-FE7B-FA40-8F10-00CB1A6492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3372" y="233898"/>
            <a:ext cx="5045256" cy="6390203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A1D67F0B-EE6D-1345-869E-BEE17EAE217E}"/>
              </a:ext>
            </a:extLst>
          </p:cNvPr>
          <p:cNvSpPr txBox="1"/>
          <p:nvPr/>
        </p:nvSpPr>
        <p:spPr>
          <a:xfrm>
            <a:off x="7291428" y="6553290"/>
            <a:ext cx="120097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Continúa Cuadro 3.15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A5DFDB9C-5E35-CC42-BFAE-191CDC682925}"/>
              </a:ext>
            </a:extLst>
          </p:cNvPr>
          <p:cNvSpPr txBox="1"/>
          <p:nvPr/>
        </p:nvSpPr>
        <p:spPr>
          <a:xfrm>
            <a:off x="3573372" y="73877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Continuación Cuadro 3.15</a:t>
            </a:r>
          </a:p>
        </p:txBody>
      </p:sp>
    </p:spTree>
    <p:extLst>
      <p:ext uri="{BB962C8B-B14F-4D97-AF65-F5344CB8AC3E}">
        <p14:creationId xmlns:p14="http://schemas.microsoft.com/office/powerpoint/2010/main" val="3857584223"/>
      </p:ext>
    </p:extLst>
  </p:cSld>
  <p:clrMapOvr>
    <a:masterClrMapping/>
  </p:clrMapOvr>
  <p:transition spd="slow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BF517945-832D-1841-B38A-85CDDF11CA5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250" y="1682750"/>
            <a:ext cx="9207500" cy="3492500"/>
          </a:xfrm>
          <a:prstGeom prst="rect">
            <a:avLst/>
          </a:prstGeom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1EF75AB-47ED-2744-B39F-6B4BD4F3C513}"/>
              </a:ext>
            </a:extLst>
          </p:cNvPr>
          <p:cNvSpPr txBox="1"/>
          <p:nvPr/>
        </p:nvSpPr>
        <p:spPr>
          <a:xfrm>
            <a:off x="1570760" y="1509712"/>
            <a:ext cx="1398140" cy="2308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PE" sz="900" dirty="0">
                <a:solidFill>
                  <a:schemeClr val="accent1"/>
                </a:solidFill>
              </a:rPr>
              <a:t>Continuación Cuadro 3.15</a:t>
            </a:r>
          </a:p>
        </p:txBody>
      </p:sp>
    </p:spTree>
    <p:extLst>
      <p:ext uri="{BB962C8B-B14F-4D97-AF65-F5344CB8AC3E}">
        <p14:creationId xmlns:p14="http://schemas.microsoft.com/office/powerpoint/2010/main" val="2980976548"/>
      </p:ext>
    </p:extLst>
  </p:cSld>
  <p:clrMapOvr>
    <a:masterClrMapping/>
  </p:clrMapOvr>
  <p:transition spd="slow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BD13FF46-CFF5-406C-82E6-21C34D8A24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1749" y="365917"/>
            <a:ext cx="9488501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3.16 Guía para elaborar la matriz DOFA de un plan estratégico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400E54FF-0A30-6A45-A0DC-3EF2E7B8C8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38322" y="827582"/>
            <a:ext cx="6209196" cy="58414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0601594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1">
            <a:extLst>
              <a:ext uri="{FF2B5EF4-FFF2-40B4-BE49-F238E27FC236}">
                <a16:creationId xmlns:a16="http://schemas.microsoft.com/office/drawing/2014/main" id="{3373C20D-52F1-4DD0-ABCF-BB0E6613EB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52979" y="435403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3.17 Esquema general de una matriz de portafolio de BCG 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140741E6-4CB7-A646-B001-15FDB8184E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103" y="1307365"/>
            <a:ext cx="10610816" cy="3430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9024286"/>
      </p:ext>
    </p:extLst>
  </p:cSld>
  <p:clrMapOvr>
    <a:masterClrMapping/>
  </p:clrMapOvr>
  <p:transition spd="slow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1">
            <a:extLst>
              <a:ext uri="{FF2B5EF4-FFF2-40B4-BE49-F238E27FC236}">
                <a16:creationId xmlns:a16="http://schemas.microsoft.com/office/drawing/2014/main" id="{9BEEE83C-1EBB-804F-A0AC-06ED09798E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26593" y="249091"/>
            <a:ext cx="79930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s-CO" altLang="es-CO" sz="2400" b="1" dirty="0">
                <a:solidFill>
                  <a:srgbClr val="0070C0"/>
                </a:solidFill>
                <a:latin typeface="+mj-lt"/>
                <a:cs typeface="Arial" panose="020B0604020202020204" pitchFamily="34" charset="0"/>
              </a:rPr>
              <a:t>3.18 Matriz de perfil de la competencia</a:t>
            </a:r>
            <a:endParaRPr lang="es-CO" altLang="es-CO" sz="2400" dirty="0">
              <a:solidFill>
                <a:srgbClr val="0070C0"/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6" name="CuadroTexto 2">
            <a:extLst>
              <a:ext uri="{FF2B5EF4-FFF2-40B4-BE49-F238E27FC236}">
                <a16:creationId xmlns:a16="http://schemas.microsoft.com/office/drawing/2014/main" id="{A155A8F4-D816-EC44-8127-591DBC977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7385" y="782121"/>
            <a:ext cx="5541818" cy="5293757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just">
              <a:defRPr/>
            </a:pPr>
            <a:r>
              <a:rPr lang="es-CO" dirty="0"/>
              <a:t>Compila la información clave sobre los principales competidores en el sector de actividad de la empresa objeto de análisis en aspectos como:</a:t>
            </a:r>
          </a:p>
          <a:p>
            <a:pPr marL="285750" indent="-285750" algn="just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/>
              <a:t>Identificación de los principales competidores.</a:t>
            </a:r>
          </a:p>
          <a:p>
            <a:pPr marL="285750" indent="-285750" algn="just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/>
              <a:t>Identificación de los factores claves para tener éxito en el sector de actividad de la empresa.</a:t>
            </a:r>
          </a:p>
          <a:p>
            <a:pPr marL="285750" indent="-285750" algn="just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/>
              <a:t>Determinación de la importancia de cada factor clave de éxito en el sector de actividad.</a:t>
            </a:r>
          </a:p>
          <a:p>
            <a:pPr marL="285750" indent="-285750" algn="just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/>
              <a:t>Lo relevante de cada competidor (fuerte o débil) en cada factor de éxito. </a:t>
            </a:r>
          </a:p>
          <a:p>
            <a:pPr marL="285750" indent="-285750" algn="just">
              <a:buClr>
                <a:schemeClr val="accent5"/>
              </a:buClr>
              <a:buSzPct val="115000"/>
              <a:buFont typeface="Wingdings" pitchFamily="2" charset="2"/>
              <a:buChar char="§"/>
              <a:defRPr/>
            </a:pPr>
            <a:r>
              <a:rPr lang="es-CO" dirty="0"/>
              <a:t>El grado de fortaleza o debilidad de cada competidor en ese sector.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es-CO" dirty="0"/>
          </a:p>
          <a:p>
            <a:pPr algn="just">
              <a:defRPr/>
            </a:pPr>
            <a:r>
              <a:rPr lang="es-CO" dirty="0"/>
              <a:t>Para determinar el perfil de la competencia es usual elaborar dos matrices. Una para identificar y evaluar los factores claves de éxito interno (EFI), mientras que la otra es para identificar y evaluar los factores claves del entorno externo (EFE).</a:t>
            </a:r>
          </a:p>
          <a:p>
            <a:pPr>
              <a:defRPr/>
            </a:pPr>
            <a:endParaRPr lang="es-CO" sz="1400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0CE6F196-6442-8349-9CFE-F6A3F7445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31912" y="1488733"/>
            <a:ext cx="5299870" cy="3517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1817653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2">
            <a:extLst>
              <a:ext uri="{FF2B5EF4-FFF2-40B4-BE49-F238E27FC236}">
                <a16:creationId xmlns:a16="http://schemas.microsoft.com/office/drawing/2014/main" id="{AF81DE09-928C-3D45-A43C-A34D099C519C}"/>
              </a:ext>
            </a:extLst>
          </p:cNvPr>
          <p:cNvSpPr txBox="1">
            <a:spLocks noChangeArrowheads="1"/>
          </p:cNvSpPr>
          <p:nvPr/>
        </p:nvSpPr>
        <p:spPr>
          <a:xfrm>
            <a:off x="181369" y="243204"/>
            <a:ext cx="11647894" cy="7524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3.19 Guía de matriz de evaluación del perfil competitivo de fortalezas y debilidades (IFI)</a:t>
            </a:r>
            <a:endParaRPr lang="es-ES" altLang="es-CO" sz="2400" b="1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804ECDC-2190-E04C-8E82-9B739B8F25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27459" y="-425098"/>
            <a:ext cx="5965995" cy="82097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757742"/>
      </p:ext>
    </p:extLst>
  </p:cSld>
  <p:clrMapOvr>
    <a:masterClrMapping/>
  </p:clrMapOvr>
  <p:transition spd="slow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53A4A74B-ACDA-3E48-8BC4-39BC7CFAD5D8}"/>
              </a:ext>
            </a:extLst>
          </p:cNvPr>
          <p:cNvSpPr txBox="1">
            <a:spLocks noChangeArrowheads="1"/>
          </p:cNvSpPr>
          <p:nvPr/>
        </p:nvSpPr>
        <p:spPr>
          <a:xfrm>
            <a:off x="666277" y="250761"/>
            <a:ext cx="9482808" cy="7524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3.20 Guía de matriz de perfil competitivo de oportunidades y amenazas</a:t>
            </a:r>
            <a:endParaRPr lang="es-ES" altLang="es-CO" sz="2400" b="1" dirty="0">
              <a:solidFill>
                <a:srgbClr val="0070C0"/>
              </a:solidFill>
            </a:endParaRP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DFFCBDF-3B11-D94D-9B3E-116AF1CD8D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259895" y="-485759"/>
            <a:ext cx="5957799" cy="8183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9608476"/>
      </p:ext>
    </p:extLst>
  </p:cSld>
  <p:clrMapOvr>
    <a:masterClrMapping/>
  </p:clrMapOvr>
  <p:transition spd="slow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735AE8E6-C40E-BB43-9771-DCC97686A911}"/>
              </a:ext>
            </a:extLst>
          </p:cNvPr>
          <p:cNvSpPr txBox="1">
            <a:spLocks noChangeArrowheads="1"/>
          </p:cNvSpPr>
          <p:nvPr/>
        </p:nvSpPr>
        <p:spPr>
          <a:xfrm>
            <a:off x="1981200" y="515257"/>
            <a:ext cx="8229600" cy="44448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3.21 Tipos de estrategias </a:t>
            </a:r>
          </a:p>
        </p:txBody>
      </p:sp>
      <p:sp>
        <p:nvSpPr>
          <p:cNvPr id="7" name="Rectangle 3">
            <a:extLst>
              <a:ext uri="{FF2B5EF4-FFF2-40B4-BE49-F238E27FC236}">
                <a16:creationId xmlns:a16="http://schemas.microsoft.com/office/drawing/2014/main" id="{BEB8A7EE-7006-C843-B4BA-DD2033E796F4}"/>
              </a:ext>
            </a:extLst>
          </p:cNvPr>
          <p:cNvSpPr txBox="1">
            <a:spLocks/>
          </p:cNvSpPr>
          <p:nvPr/>
        </p:nvSpPr>
        <p:spPr>
          <a:xfrm>
            <a:off x="800417" y="1274819"/>
            <a:ext cx="4814454" cy="2586820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Genéricas (liderazgo en precio, diferenciación y por concentración)</a:t>
            </a:r>
          </a:p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Matriz de portafolio del Boston Group (BCG)</a:t>
            </a:r>
          </a:p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Integración (vertical y horizontal)</a:t>
            </a:r>
          </a:p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Diversificación</a:t>
            </a:r>
          </a:p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Innovación y sostenibilidad</a:t>
            </a:r>
          </a:p>
          <a:p>
            <a:pPr eaLnBrk="1" hangingPunct="1">
              <a:buClr>
                <a:schemeClr val="accent5"/>
              </a:buClr>
              <a:buSzPct val="115000"/>
              <a:buFont typeface="Wingdings" pitchFamily="2" charset="2"/>
              <a:buChar char="§"/>
            </a:pPr>
            <a:r>
              <a:rPr lang="es-CO" altLang="es-CO" sz="1800" dirty="0"/>
              <a:t>Internacionalización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8DA922A-D24C-E241-85A4-C4F00FFBED8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8704" y="1875325"/>
            <a:ext cx="6923296" cy="498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7978090"/>
      </p:ext>
    </p:extLst>
  </p:cSld>
  <p:clrMapOvr>
    <a:masterClrMapping/>
  </p:clrMapOvr>
  <p:transition spd="slow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E0735EC1-7194-4FDD-AF4B-A1507C3FE809}"/>
              </a:ext>
            </a:extLst>
          </p:cNvPr>
          <p:cNvSpPr txBox="1">
            <a:spLocks noChangeArrowheads="1"/>
          </p:cNvSpPr>
          <p:nvPr/>
        </p:nvSpPr>
        <p:spPr>
          <a:xfrm>
            <a:off x="2088776" y="257828"/>
            <a:ext cx="8229600" cy="46831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3.22 Guía para formular un plan de contingencia</a:t>
            </a:r>
            <a:endParaRPr lang="es-ES" altLang="es-CO" sz="2400" b="1" dirty="0">
              <a:solidFill>
                <a:srgbClr val="0070C0"/>
              </a:solidFill>
            </a:endParaRP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B5D36812-88AE-A645-8085-89F71AE8D6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034" y="945295"/>
            <a:ext cx="5802966" cy="4726919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5819713-F7BB-7E4D-B8D3-00871EA64C1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0410" y="1540313"/>
            <a:ext cx="6150374" cy="4492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445332"/>
      </p:ext>
    </p:extLst>
  </p:cSld>
  <p:clrMapOvr>
    <a:masterClrMapping/>
  </p:clrMapOvr>
  <p:transition spd="slow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CAA9D50-F980-4040-979D-803A7820E16F}"/>
              </a:ext>
            </a:extLst>
          </p:cNvPr>
          <p:cNvSpPr txBox="1">
            <a:spLocks noChangeArrowheads="1"/>
          </p:cNvSpPr>
          <p:nvPr/>
        </p:nvSpPr>
        <p:spPr>
          <a:xfrm>
            <a:off x="1024380" y="2910837"/>
            <a:ext cx="2482392" cy="1298703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”El mañana pertenece a las personas que se preparan para ello hoy”.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Proverbio africano</a:t>
            </a:r>
            <a:endParaRPr lang="es-ES" altLang="es-CO" sz="2400" b="1" dirty="0">
              <a:solidFill>
                <a:schemeClr val="accent6"/>
              </a:solidFill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1AD56CF-6D4B-1441-8149-5F77E72EFE6C}"/>
              </a:ext>
            </a:extLst>
          </p:cNvPr>
          <p:cNvSpPr txBox="1">
            <a:spLocks noChangeArrowheads="1"/>
          </p:cNvSpPr>
          <p:nvPr/>
        </p:nvSpPr>
        <p:spPr>
          <a:xfrm>
            <a:off x="4628560" y="2910838"/>
            <a:ext cx="2934879" cy="12987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”A menos que tenga objetivos definidos, precisos y claramente establecidos, no se dará cuenta del potencial máximo que se encuentra dentro de usted”.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Zig Ziglar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1A5D7967-57D5-B442-BED7-6A8F842A691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895" y="229620"/>
            <a:ext cx="3618322" cy="2713741"/>
          </a:xfrm>
          <a:prstGeom prst="rect">
            <a:avLst/>
          </a:prstGeom>
        </p:spPr>
      </p:pic>
      <p:sp>
        <p:nvSpPr>
          <p:cNvPr id="6" name="Rectangle 2">
            <a:extLst>
              <a:ext uri="{FF2B5EF4-FFF2-40B4-BE49-F238E27FC236}">
                <a16:creationId xmlns:a16="http://schemas.microsoft.com/office/drawing/2014/main" id="{61FB65CC-40D0-C64B-B1CF-155D5A1A7B29}"/>
              </a:ext>
            </a:extLst>
          </p:cNvPr>
          <p:cNvSpPr txBox="1">
            <a:spLocks noChangeArrowheads="1"/>
          </p:cNvSpPr>
          <p:nvPr/>
        </p:nvSpPr>
        <p:spPr>
          <a:xfrm>
            <a:off x="8457414" y="2943361"/>
            <a:ext cx="3326091" cy="1298702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”La planificación estratégica lo ayudará a descubrir sus opciones disponibles, establecer prioridades para ellas y definir los métodos para lograrlas”.</a:t>
            </a:r>
          </a:p>
          <a:p>
            <a:pPr eaLnBrk="1" hangingPunct="1">
              <a:defRPr/>
            </a:pPr>
            <a:r>
              <a:rPr lang="es-CO" altLang="es-CO" sz="2400" b="1" dirty="0">
                <a:solidFill>
                  <a:schemeClr val="accent6"/>
                </a:solidFill>
              </a:rPr>
              <a:t>Robert J. McKain</a:t>
            </a:r>
          </a:p>
        </p:txBody>
      </p:sp>
    </p:spTree>
    <p:extLst>
      <p:ext uri="{BB962C8B-B14F-4D97-AF65-F5344CB8AC3E}">
        <p14:creationId xmlns:p14="http://schemas.microsoft.com/office/powerpoint/2010/main" val="11802805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033ADBC3-BF61-40B3-8A04-C35EA951A93D}"/>
              </a:ext>
            </a:extLst>
          </p:cNvPr>
          <p:cNvSpPr/>
          <p:nvPr/>
        </p:nvSpPr>
        <p:spPr>
          <a:xfrm>
            <a:off x="1842715" y="273090"/>
            <a:ext cx="874396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3.23 Guía general de un plan de acción para un plan estratégico</a:t>
            </a:r>
            <a:endParaRPr lang="es-ES" altLang="es-CO" sz="2400" b="1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75A8C66E-C0EF-0045-BC59-51803D5E20D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2715" y="661894"/>
            <a:ext cx="8145108" cy="5839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8683627"/>
      </p:ext>
    </p:extLst>
  </p:cSld>
  <p:clrMapOvr>
    <a:masterClrMapping/>
  </p:clrMapOvr>
  <p:transition spd="slow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ángulo 1">
            <a:extLst>
              <a:ext uri="{FF2B5EF4-FFF2-40B4-BE49-F238E27FC236}">
                <a16:creationId xmlns:a16="http://schemas.microsoft.com/office/drawing/2014/main" id="{992FE8D0-85AB-4019-BDA0-57C663A33ECE}"/>
              </a:ext>
            </a:extLst>
          </p:cNvPr>
          <p:cNvSpPr/>
          <p:nvPr/>
        </p:nvSpPr>
        <p:spPr>
          <a:xfrm>
            <a:off x="2288496" y="410869"/>
            <a:ext cx="779463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3.24 Guía general para un presupuesto de un plan de acción </a:t>
            </a:r>
            <a:endParaRPr lang="es-ES" altLang="es-CO" sz="2400" b="1" dirty="0">
              <a:solidFill>
                <a:srgbClr val="0070C0"/>
              </a:solidFill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937482A-CA3C-424E-94F3-256E19A184B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463" y="872534"/>
            <a:ext cx="8417004" cy="5224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8965102"/>
      </p:ext>
    </p:extLst>
  </p:cSld>
  <p:clrMapOvr>
    <a:masterClrMapping/>
  </p:clrMapOvr>
  <p:transition spd="slow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77B168AF-A1B6-43D9-9A7E-79DAA69F7DBB}"/>
              </a:ext>
            </a:extLst>
          </p:cNvPr>
          <p:cNvSpPr>
            <a:spLocks noGrp="1" noChangeArrowheads="1"/>
          </p:cNvSpPr>
          <p:nvPr>
            <p:ph type="title" idx="4294967295"/>
          </p:nvPr>
        </p:nvSpPr>
        <p:spPr>
          <a:xfrm>
            <a:off x="1981200" y="306998"/>
            <a:ext cx="8229600" cy="411275"/>
          </a:xfrm>
          <a:prstGeom prst="rect">
            <a:avLst/>
          </a:prstGeom>
        </p:spPr>
        <p:txBody>
          <a:bodyPr/>
          <a:lstStyle/>
          <a:p>
            <a:pPr eaLnBrk="1" hangingPunct="1">
              <a:defRPr/>
            </a:pPr>
            <a:r>
              <a:rPr lang="es-CO" altLang="es-CO" sz="2400" b="1" dirty="0">
                <a:solidFill>
                  <a:srgbClr val="0070C0"/>
                </a:solidFill>
              </a:rPr>
              <a:t>3.1 Competencias del capítulo</a:t>
            </a:r>
            <a:endParaRPr lang="es-ES" altLang="es-CO" sz="2400" b="1" dirty="0">
              <a:solidFill>
                <a:schemeClr val="accent1"/>
              </a:solidFill>
            </a:endParaRP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ED2BB84C-D003-45A7-A895-267217B23150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745919" y="808958"/>
            <a:ext cx="10854659" cy="4879099"/>
          </a:xfrm>
          <a:prstGeom prst="rect">
            <a:avLst/>
          </a:prstGeom>
        </p:spPr>
        <p:txBody>
          <a:bodyPr/>
          <a:lstStyle/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el significado de la planeación estratégica.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Entiende las funciones de la planeación estratégica.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Distingue las fases del proceso de la planeación estratégica.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los diferentes aspectos constitutivos de la fase filosófica de la planeación estratégica (misión, visión, valores y políticas).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cada uno de los aspectos constitutivos de la fase analítica de la planeación estratégica (objetivos estratégicos, análisis del entorno externo e interno de las organizaciones y estrategias corporativas).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Sabe cómo realizar un análisis del entorno externo e interno de las organizaciones.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Sabe elaborar una matriz DOFA a partir de los factores clave de éxito.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Sabe determinar el perfil de la competencia de una empresa.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Sabe identificar y definir las estrategias más adecuadas para el logro de los objetivos corporativos.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la importancia de los planes de contingencia para apoyar la planeación estratégica.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los aspectos constitutivos del plan de acción en el proceso de la planeación estratégica.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Sabe elaborar un presupuesto para un plan estratégico.</a:t>
            </a:r>
          </a:p>
          <a:p>
            <a:pPr algn="just" eaLnBrk="1" hangingPunct="1">
              <a:buClr>
                <a:schemeClr val="accent5"/>
              </a:buClr>
              <a:buFont typeface="Wingdings" pitchFamily="2" charset="2"/>
              <a:buChar char="§"/>
            </a:pPr>
            <a:r>
              <a:rPr lang="es-CO" altLang="es-CO" sz="1800" dirty="0"/>
              <a:t>Comprende el procedimiento que implica la implementación de un plan estratégico.</a:t>
            </a:r>
          </a:p>
          <a:p>
            <a:pPr eaLnBrk="1" hangingPunct="1">
              <a:lnSpc>
                <a:spcPct val="150000"/>
              </a:lnSpc>
            </a:pPr>
            <a:endParaRPr lang="es-CO" altLang="es-CO" sz="1800" dirty="0"/>
          </a:p>
          <a:p>
            <a:pPr eaLnBrk="1" hangingPunct="1">
              <a:buFont typeface="Arial" panose="020B0604020202020204" pitchFamily="34" charset="0"/>
              <a:buNone/>
            </a:pPr>
            <a:endParaRPr lang="es-CO" altLang="es-CO" sz="1800" b="1" dirty="0"/>
          </a:p>
        </p:txBody>
      </p:sp>
    </p:spTree>
    <p:extLst>
      <p:ext uri="{BB962C8B-B14F-4D97-AF65-F5344CB8AC3E}">
        <p14:creationId xmlns:p14="http://schemas.microsoft.com/office/powerpoint/2010/main" val="31075049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>
            <a:extLst>
              <a:ext uri="{FF2B5EF4-FFF2-40B4-BE49-F238E27FC236}">
                <a16:creationId xmlns:a16="http://schemas.microsoft.com/office/drawing/2014/main" id="{D4243C4F-5245-384A-ACF5-2AB3FF18626B}"/>
              </a:ext>
            </a:extLst>
          </p:cNvPr>
          <p:cNvSpPr txBox="1">
            <a:spLocks noChangeArrowheads="1"/>
          </p:cNvSpPr>
          <p:nvPr/>
        </p:nvSpPr>
        <p:spPr>
          <a:xfrm>
            <a:off x="974855" y="515257"/>
            <a:ext cx="10610063" cy="752475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3.2 Planeación estratégica: concepto</a:t>
            </a:r>
          </a:p>
        </p:txBody>
      </p:sp>
      <p:sp>
        <p:nvSpPr>
          <p:cNvPr id="5" name="Rectangle 3">
            <a:extLst>
              <a:ext uri="{FF2B5EF4-FFF2-40B4-BE49-F238E27FC236}">
                <a16:creationId xmlns:a16="http://schemas.microsoft.com/office/drawing/2014/main" id="{135F4659-2F89-5543-9454-5FFDE7E7229C}"/>
              </a:ext>
            </a:extLst>
          </p:cNvPr>
          <p:cNvSpPr txBox="1">
            <a:spLocks/>
          </p:cNvSpPr>
          <p:nvPr/>
        </p:nvSpPr>
        <p:spPr>
          <a:xfrm>
            <a:off x="680132" y="1101009"/>
            <a:ext cx="10904786" cy="2473464"/>
          </a:xfr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 eaLnBrk="1" hangingPunct="1"/>
            <a:r>
              <a:rPr lang="es-CO" altLang="es-CO" sz="1800" dirty="0"/>
              <a:t>Forma como una organización define su razón de ser, se proyecta al futuro mediante un análisis sistemático de su entorno y formula sus objetivos a largo plazo, determina la manera de alcanzar los respectivos objetivos, define sus productos (bienes o servicios) para satisfacer su mercado objetivo y superar a la competencia, y asignar los recursos para tal efecto.</a:t>
            </a:r>
          </a:p>
          <a:p>
            <a:pPr algn="just" eaLnBrk="1" hangingPunct="1"/>
            <a:r>
              <a:rPr lang="es-CO" altLang="es-CO" sz="1800" dirty="0"/>
              <a:t>Se caracteriza principalmente por la forma innovadora de lograr sus objetivos, es decir, por la estrategia entendida como la manera más adecuada y que diferencia a una organización de otra en cómo se logran sus objetivos, los cuales, a su vez, responden al desarrollo de su razón de ser (misión) para el logro de su visión (el gran propósito). </a:t>
            </a:r>
          </a:p>
          <a:p>
            <a:pPr marL="0" indent="0" eaLnBrk="1" hangingPunct="1">
              <a:buFont typeface="Arial" panose="020B0604020202020204" pitchFamily="34" charset="0"/>
              <a:buNone/>
            </a:pPr>
            <a:endParaRPr lang="es-CO" altLang="es-CO" sz="1800" b="1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C0A4524-1609-594F-9823-FCB2652F8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9382" y="3350781"/>
            <a:ext cx="5346286" cy="3174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767064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2">
            <a:extLst>
              <a:ext uri="{FF2B5EF4-FFF2-40B4-BE49-F238E27FC236}">
                <a16:creationId xmlns:a16="http://schemas.microsoft.com/office/drawing/2014/main" id="{2AE32A8B-B18D-2746-A850-30EE84AF6D05}"/>
              </a:ext>
            </a:extLst>
          </p:cNvPr>
          <p:cNvSpPr txBox="1">
            <a:spLocks noChangeArrowheads="1"/>
          </p:cNvSpPr>
          <p:nvPr/>
        </p:nvSpPr>
        <p:spPr>
          <a:xfrm>
            <a:off x="1517820" y="312778"/>
            <a:ext cx="8692980" cy="894499"/>
          </a:xfr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3.3 Funciones de la planeación estratégica</a:t>
            </a:r>
          </a:p>
        </p:txBody>
      </p:sp>
      <p:pic>
        <p:nvPicPr>
          <p:cNvPr id="7" name="Picture 3" descr="Graf 20 Principales Funciones">
            <a:extLst>
              <a:ext uri="{FF2B5EF4-FFF2-40B4-BE49-F238E27FC236}">
                <a16:creationId xmlns:a16="http://schemas.microsoft.com/office/drawing/2014/main" id="{CB01E777-627F-2D43-874A-7A80A6EEF56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8668" y="901088"/>
            <a:ext cx="10224654" cy="5464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91263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5AEE4D6-AB33-46FA-92E5-1864646BAF93}"/>
              </a:ext>
            </a:extLst>
          </p:cNvPr>
          <p:cNvSpPr txBox="1">
            <a:spLocks noChangeArrowheads="1"/>
          </p:cNvSpPr>
          <p:nvPr/>
        </p:nvSpPr>
        <p:spPr>
          <a:xfrm>
            <a:off x="2032000" y="145143"/>
            <a:ext cx="8229600" cy="846818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3.4 Proceso de planeación estratégica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DEA57685-687B-F54E-881A-FBCDC598898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1424" y="588833"/>
            <a:ext cx="7080266" cy="60182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73191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2515" name="Picture 3" descr="Graf 22 fase filosofica">
            <a:extLst>
              <a:ext uri="{FF2B5EF4-FFF2-40B4-BE49-F238E27FC236}">
                <a16:creationId xmlns:a16="http://schemas.microsoft.com/office/drawing/2014/main" id="{12DBBC35-50B3-49F2-B2FE-259171E30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4657" y="744547"/>
            <a:ext cx="10324464" cy="54936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F715C9C6-11E9-42E8-A8E6-7B79CA6B12F9}"/>
              </a:ext>
            </a:extLst>
          </p:cNvPr>
          <p:cNvSpPr txBox="1">
            <a:spLocks noChangeArrowheads="1"/>
          </p:cNvSpPr>
          <p:nvPr/>
        </p:nvSpPr>
        <p:spPr>
          <a:xfrm>
            <a:off x="1920743" y="311217"/>
            <a:ext cx="8659091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3.5 Componentes de la fase filosófica de la planeación estratégica</a:t>
            </a:r>
          </a:p>
        </p:txBody>
      </p:sp>
    </p:spTree>
    <p:extLst>
      <p:ext uri="{BB962C8B-B14F-4D97-AF65-F5344CB8AC3E}">
        <p14:creationId xmlns:p14="http://schemas.microsoft.com/office/powerpoint/2010/main" val="2809430677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3539" name="Picture 3" descr="Graf 23 Dimensiones mision">
            <a:extLst>
              <a:ext uri="{FF2B5EF4-FFF2-40B4-BE49-F238E27FC236}">
                <a16:creationId xmlns:a16="http://schemas.microsoft.com/office/drawing/2014/main" id="{1B3A0E7C-92A8-458C-8BB6-AA1DC3446C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alphaModFix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7920"/>
                    </a14:imgEffect>
                    <a14:imgEffect>
                      <a14:saturation sat="10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8572" y="1087188"/>
            <a:ext cx="8773705" cy="53688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2">
            <a:extLst>
              <a:ext uri="{FF2B5EF4-FFF2-40B4-BE49-F238E27FC236}">
                <a16:creationId xmlns:a16="http://schemas.microsoft.com/office/drawing/2014/main" id="{C0CE9867-F4B4-47B2-9170-CF533A37A08F}"/>
              </a:ext>
            </a:extLst>
          </p:cNvPr>
          <p:cNvSpPr txBox="1">
            <a:spLocks noChangeArrowheads="1"/>
          </p:cNvSpPr>
          <p:nvPr/>
        </p:nvSpPr>
        <p:spPr>
          <a:xfrm>
            <a:off x="1919966" y="476249"/>
            <a:ext cx="8229600" cy="752475"/>
          </a:xfrm>
          <a:prstGeom prst="rect">
            <a:avLst/>
          </a:prstGeom>
        </p:spPr>
        <p:txBody>
          <a:bodyPr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defRPr/>
            </a:pPr>
            <a:r>
              <a:rPr lang="es-ES" altLang="es-CO" sz="2400" b="1" dirty="0">
                <a:solidFill>
                  <a:srgbClr val="0070C0"/>
                </a:solidFill>
              </a:rPr>
              <a:t>3.6 Dimensiones y características de una misión </a:t>
            </a:r>
          </a:p>
        </p:txBody>
      </p:sp>
    </p:spTree>
    <p:extLst>
      <p:ext uri="{BB962C8B-B14F-4D97-AF65-F5344CB8AC3E}">
        <p14:creationId xmlns:p14="http://schemas.microsoft.com/office/powerpoint/2010/main" val="3765745251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{1215A270-2469-2249-82B4-3B2EA1168731}tf10001072</Template>
  <TotalTime>1647</TotalTime>
  <Words>855</Words>
  <Application>Microsoft Office PowerPoint</Application>
  <PresentationFormat>Widescreen</PresentationFormat>
  <Paragraphs>79</Paragraphs>
  <Slides>31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Arial</vt:lpstr>
      <vt:lpstr>Calibri</vt:lpstr>
      <vt:lpstr>Open Sans</vt:lpstr>
      <vt:lpstr>Wingdings</vt:lpstr>
      <vt:lpstr>1_Tema de Office</vt:lpstr>
      <vt:lpstr>PowerPoint Presentation</vt:lpstr>
      <vt:lpstr>PowerPoint Presentation</vt:lpstr>
      <vt:lpstr>PowerPoint Presentation</vt:lpstr>
      <vt:lpstr>3.1 Competencias del capítulo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Cesar Augusto Bernal Torres</dc:creator>
  <cp:lastModifiedBy>Cruz, Karol</cp:lastModifiedBy>
  <cp:revision>118</cp:revision>
  <dcterms:created xsi:type="dcterms:W3CDTF">2020-12-21T16:29:38Z</dcterms:created>
  <dcterms:modified xsi:type="dcterms:W3CDTF">2021-12-08T18:35:31Z</dcterms:modified>
</cp:coreProperties>
</file>